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89" r:id="rId3"/>
    <p:sldId id="349" r:id="rId4"/>
    <p:sldId id="346" r:id="rId5"/>
    <p:sldId id="350" r:id="rId6"/>
    <p:sldId id="351" r:id="rId7"/>
    <p:sldId id="352" r:id="rId8"/>
    <p:sldId id="357" r:id="rId9"/>
    <p:sldId id="358" r:id="rId10"/>
    <p:sldId id="348" r:id="rId11"/>
    <p:sldId id="356" r:id="rId12"/>
    <p:sldId id="355" r:id="rId13"/>
    <p:sldId id="353" r:id="rId14"/>
    <p:sldId id="359" r:id="rId15"/>
    <p:sldId id="360" r:id="rId16"/>
    <p:sldId id="361" r:id="rId17"/>
    <p:sldId id="354" r:id="rId18"/>
    <p:sldId id="362" r:id="rId19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5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6" autoAdjust="0"/>
    <p:restoredTop sz="94660" autoAdjust="0"/>
  </p:normalViewPr>
  <p:slideViewPr>
    <p:cSldViewPr snapToGrid="0">
      <p:cViewPr varScale="1">
        <p:scale>
          <a:sx n="114" d="100"/>
          <a:sy n="114" d="100"/>
        </p:scale>
        <p:origin x="168" y="272"/>
      </p:cViewPr>
      <p:guideLst>
        <p:guide orient="horz" pos="2135"/>
        <p:guide pos="287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DA8A9C4-CE66-FF47-9496-D6CCCA6846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3C5A2B5-1B90-1C45-9334-EC1186875F0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F6CDADA6-26EB-4843-86E1-D7200C2FEE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125" name="备注占位符 4">
            <a:extLst>
              <a:ext uri="{FF2B5EF4-FFF2-40B4-BE49-F238E27FC236}">
                <a16:creationId xmlns:a16="http://schemas.microsoft.com/office/drawing/2014/main" id="{007738FA-5DC4-A949-895F-230D0DF952D8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624CE44-C0A1-0F49-87F7-1E40DC6F0A7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1671E9-A2CE-FB42-A94F-11AA375B67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CE9DEB97-99AB-4748-A5FD-F36A034FB57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>
            <a:extLst>
              <a:ext uri="{FF2B5EF4-FFF2-40B4-BE49-F238E27FC236}">
                <a16:creationId xmlns:a16="http://schemas.microsoft.com/office/drawing/2014/main" id="{9BD12D05-C761-204A-A6A3-CAAD0DEEB78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400300" y="-30163"/>
            <a:ext cx="7391400" cy="3825876"/>
            <a:chOff x="2075393" y="-12700"/>
            <a:chExt cx="4993620" cy="2584450"/>
          </a:xfrm>
        </p:grpSpPr>
        <p:sp>
          <p:nvSpPr>
            <p:cNvPr id="5" name="椭圆 1">
              <a:extLst>
                <a:ext uri="{FF2B5EF4-FFF2-40B4-BE49-F238E27FC236}">
                  <a16:creationId xmlns:a16="http://schemas.microsoft.com/office/drawing/2014/main" id="{6A689610-FA90-9144-B4D2-55FE699DBD51}"/>
                </a:ext>
              </a:extLst>
            </p:cNvPr>
            <p:cNvSpPr/>
            <p:nvPr/>
          </p:nvSpPr>
          <p:spPr>
            <a:xfrm rot="5400000">
              <a:off x="1790225" y="417257"/>
              <a:ext cx="2028954" cy="1177619"/>
            </a:xfrm>
            <a:custGeom>
              <a:avLst/>
              <a:gdLst/>
              <a:ahLst/>
              <a:cxnLst/>
              <a:rect l="l" t="t" r="r" b="b"/>
              <a:pathLst>
                <a:path w="2028376" h="1177563">
                  <a:moveTo>
                    <a:pt x="0" y="1177563"/>
                  </a:moveTo>
                  <a:lnTo>
                    <a:pt x="0" y="0"/>
                  </a:lnTo>
                  <a:lnTo>
                    <a:pt x="2028376" y="0"/>
                  </a:lnTo>
                  <a:cubicBezTo>
                    <a:pt x="1624320" y="702037"/>
                    <a:pt x="867468" y="1174384"/>
                    <a:pt x="0" y="1177563"/>
                  </a:cubicBezTo>
                  <a:close/>
                </a:path>
              </a:pathLst>
            </a:custGeom>
            <a:solidFill>
              <a:srgbClr val="E862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矩形 7">
              <a:extLst>
                <a:ext uri="{FF2B5EF4-FFF2-40B4-BE49-F238E27FC236}">
                  <a16:creationId xmlns:a16="http://schemas.microsoft.com/office/drawing/2014/main" id="{F8B1DEA3-C993-5445-BD81-F054BB157075}"/>
                </a:ext>
              </a:extLst>
            </p:cNvPr>
            <p:cNvSpPr/>
            <p:nvPr/>
          </p:nvSpPr>
          <p:spPr>
            <a:xfrm rot="5400000">
              <a:off x="2809667" y="575434"/>
              <a:ext cx="2346380" cy="1178691"/>
            </a:xfrm>
            <a:custGeom>
              <a:avLst/>
              <a:gdLst/>
              <a:ahLst/>
              <a:cxnLst/>
              <a:rect l="l" t="t" r="r" b="b"/>
              <a:pathLst>
                <a:path w="2346109" h="1177890">
                  <a:moveTo>
                    <a:pt x="0" y="1177890"/>
                  </a:moveTo>
                  <a:lnTo>
                    <a:pt x="0" y="0"/>
                  </a:lnTo>
                  <a:lnTo>
                    <a:pt x="2346109" y="0"/>
                  </a:lnTo>
                  <a:cubicBezTo>
                    <a:pt x="2346109" y="429552"/>
                    <a:pt x="2231144" y="832251"/>
                    <a:pt x="2028377" y="1177890"/>
                  </a:cubicBezTo>
                  <a:close/>
                </a:path>
              </a:pathLst>
            </a:custGeom>
            <a:solidFill>
              <a:srgbClr val="354B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" name="椭圆 12">
              <a:extLst>
                <a:ext uri="{FF2B5EF4-FFF2-40B4-BE49-F238E27FC236}">
                  <a16:creationId xmlns:a16="http://schemas.microsoft.com/office/drawing/2014/main" id="{4480B335-C930-604B-99F0-6B576D0E0956}"/>
                </a:ext>
              </a:extLst>
            </p:cNvPr>
            <p:cNvSpPr/>
            <p:nvPr/>
          </p:nvSpPr>
          <p:spPr>
            <a:xfrm rot="5400000">
              <a:off x="5324155" y="417257"/>
              <a:ext cx="2028954" cy="1177619"/>
            </a:xfrm>
            <a:custGeom>
              <a:avLst/>
              <a:gdLst/>
              <a:ahLst/>
              <a:cxnLst/>
              <a:rect l="l" t="t" r="r" b="b"/>
              <a:pathLst>
                <a:path w="2028375" h="1177562">
                  <a:moveTo>
                    <a:pt x="0" y="1177562"/>
                  </a:moveTo>
                  <a:lnTo>
                    <a:pt x="0" y="0"/>
                  </a:lnTo>
                  <a:cubicBezTo>
                    <a:pt x="867468" y="3179"/>
                    <a:pt x="1624319" y="475526"/>
                    <a:pt x="2028375" y="1177562"/>
                  </a:cubicBezTo>
                  <a:close/>
                </a:path>
              </a:pathLst>
            </a:custGeom>
            <a:solidFill>
              <a:srgbClr val="354B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椭圆 13">
              <a:extLst>
                <a:ext uri="{FF2B5EF4-FFF2-40B4-BE49-F238E27FC236}">
                  <a16:creationId xmlns:a16="http://schemas.microsoft.com/office/drawing/2014/main" id="{10F0EF2B-E431-0547-BCFF-290241F48BAD}"/>
                </a:ext>
              </a:extLst>
            </p:cNvPr>
            <p:cNvSpPr/>
            <p:nvPr/>
          </p:nvSpPr>
          <p:spPr>
            <a:xfrm rot="5400000">
              <a:off x="3987287" y="576506"/>
              <a:ext cx="2347452" cy="1177619"/>
            </a:xfrm>
            <a:custGeom>
              <a:avLst/>
              <a:gdLst/>
              <a:ahLst/>
              <a:cxnLst/>
              <a:rect l="l" t="t" r="r" b="b"/>
              <a:pathLst>
                <a:path w="2346724" h="1177890">
                  <a:moveTo>
                    <a:pt x="0" y="1177890"/>
                  </a:moveTo>
                  <a:lnTo>
                    <a:pt x="0" y="0"/>
                  </a:lnTo>
                  <a:lnTo>
                    <a:pt x="2028990" y="0"/>
                  </a:lnTo>
                  <a:cubicBezTo>
                    <a:pt x="2231759" y="345641"/>
                    <a:pt x="2346724" y="748340"/>
                    <a:pt x="2346724" y="1177890"/>
                  </a:cubicBezTo>
                  <a:close/>
                </a:path>
              </a:pathLst>
            </a:custGeom>
            <a:solidFill>
              <a:srgbClr val="E862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任意多边形 14">
              <a:extLst>
                <a:ext uri="{FF2B5EF4-FFF2-40B4-BE49-F238E27FC236}">
                  <a16:creationId xmlns:a16="http://schemas.microsoft.com/office/drawing/2014/main" id="{485684AD-FED7-B84E-8066-3D856AC7C143}"/>
                </a:ext>
              </a:extLst>
            </p:cNvPr>
            <p:cNvSpPr/>
            <p:nvPr/>
          </p:nvSpPr>
          <p:spPr>
            <a:xfrm>
              <a:off x="2075393" y="-12700"/>
              <a:ext cx="4993620" cy="2481501"/>
            </a:xfrm>
            <a:custGeom>
              <a:avLst/>
              <a:gdLst>
                <a:gd name="connsiteX0" fmla="*/ 0 w 4993620"/>
                <a:gd name="connsiteY0" fmla="*/ 0 h 2481740"/>
                <a:gd name="connsiteX1" fmla="*/ 4993620 w 4993620"/>
                <a:gd name="connsiteY1" fmla="*/ 0 h 2481740"/>
                <a:gd name="connsiteX2" fmla="*/ 4988358 w 4993620"/>
                <a:gd name="connsiteY2" fmla="*/ 153424 h 2481740"/>
                <a:gd name="connsiteX3" fmla="*/ 3739815 w 4993620"/>
                <a:gd name="connsiteY3" fmla="*/ 2150323 h 2481740"/>
                <a:gd name="connsiteX4" fmla="*/ 1238980 w 4993620"/>
                <a:gd name="connsiteY4" fmla="*/ 2141986 h 2481740"/>
                <a:gd name="connsiteX5" fmla="*/ 3780 w 4993620"/>
                <a:gd name="connsiteY5" fmla="*/ 136807 h 24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3620" h="2481740">
                  <a:moveTo>
                    <a:pt x="0" y="0"/>
                  </a:moveTo>
                  <a:lnTo>
                    <a:pt x="4993620" y="0"/>
                  </a:lnTo>
                  <a:lnTo>
                    <a:pt x="4988358" y="153424"/>
                  </a:lnTo>
                  <a:cubicBezTo>
                    <a:pt x="4932242" y="982046"/>
                    <a:pt x="4466440" y="1733276"/>
                    <a:pt x="3739815" y="2150323"/>
                  </a:cubicBezTo>
                  <a:cubicBezTo>
                    <a:pt x="2964750" y="2595173"/>
                    <a:pt x="2011063" y="2591994"/>
                    <a:pt x="1238980" y="2141986"/>
                  </a:cubicBezTo>
                  <a:cubicBezTo>
                    <a:pt x="515153" y="1720104"/>
                    <a:pt x="54370" y="965785"/>
                    <a:pt x="3780" y="136807"/>
                  </a:cubicBezTo>
                  <a:close/>
                </a:path>
              </a:pathLst>
            </a:cu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EEF382A1-63DF-574E-B5D3-8D3AF8928025}"/>
                </a:ext>
              </a:extLst>
            </p:cNvPr>
            <p:cNvSpPr/>
            <p:nvPr/>
          </p:nvSpPr>
          <p:spPr>
            <a:xfrm>
              <a:off x="4492837" y="2414109"/>
              <a:ext cx="157660" cy="15764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8200" y="5262109"/>
            <a:ext cx="10515600" cy="4175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4228191"/>
            <a:ext cx="10515600" cy="989469"/>
          </a:xfrm>
        </p:spPr>
        <p:txBody>
          <a:bodyPr>
            <a:normAutofit/>
          </a:bodyPr>
          <a:lstStyle>
            <a:lvl1pPr algn="ctr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1" name="日期占位符 3">
            <a:extLst>
              <a:ext uri="{FF2B5EF4-FFF2-40B4-BE49-F238E27FC236}">
                <a16:creationId xmlns:a16="http://schemas.microsoft.com/office/drawing/2014/main" id="{6BBFF9C3-868C-6F4F-BC1F-FED42FB90E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9375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" name="页脚占位符 4">
            <a:extLst>
              <a:ext uri="{FF2B5EF4-FFF2-40B4-BE49-F238E27FC236}">
                <a16:creationId xmlns:a16="http://schemas.microsoft.com/office/drawing/2014/main" id="{880553C9-3729-6847-8F4D-EB57E1B1B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9375"/>
            <a:ext cx="4114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" name="灯片编号占位符 5">
            <a:extLst>
              <a:ext uri="{FF2B5EF4-FFF2-40B4-BE49-F238E27FC236}">
                <a16:creationId xmlns:a16="http://schemas.microsoft.com/office/drawing/2014/main" id="{F0DB3000-77AA-9F45-9C00-A02FA5BE0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65F5FAD-0A8E-2841-9B1A-22E28DEE8BA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032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805C40-D06B-3940-B01A-6AE41C280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A3F920-85B9-644C-9DC7-0E31C2B56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235BA1-3F21-C84C-BE8E-93FF34BA2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BC093B-8220-C54F-988C-2313D6AF284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23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7091AC-8679-FC47-AFCD-8B422CA7B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BFFEF5-FEDB-784B-AC6E-B29B71F78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3135C2-56A5-D549-85F7-708BBC499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B5E533-B023-D646-8FA3-D9280C327F5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059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92225C-CF7A-3042-9504-4D764491B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3FC1EA-9B60-6E42-8A79-9FC859C05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98AE30-CC89-EB4F-9705-E78F6018E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702147-153F-9644-9627-5CD07860786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678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H_Number">
            <a:extLst>
              <a:ext uri="{FF2B5EF4-FFF2-40B4-BE49-F238E27FC236}">
                <a16:creationId xmlns:a16="http://schemas.microsoft.com/office/drawing/2014/main" id="{B7DCA5A2-9C56-8E49-BDC6-9765A447418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197100" y="2874963"/>
            <a:ext cx="647700" cy="752475"/>
          </a:xfrm>
          <a:custGeom>
            <a:avLst/>
            <a:gdLst>
              <a:gd name="T0" fmla="*/ 282768 w 561608"/>
              <a:gd name="T1" fmla="*/ 0 h 649318"/>
              <a:gd name="T2" fmla="*/ 561608 w 561608"/>
              <a:gd name="T3" fmla="*/ 159711 h 649318"/>
              <a:gd name="T4" fmla="*/ 561608 w 561608"/>
              <a:gd name="T5" fmla="*/ 485680 h 649318"/>
              <a:gd name="T6" fmla="*/ 282768 w 561608"/>
              <a:gd name="T7" fmla="*/ 649318 h 649318"/>
              <a:gd name="T8" fmla="*/ 0 w 561608"/>
              <a:gd name="T9" fmla="*/ 485680 h 649318"/>
              <a:gd name="T10" fmla="*/ 0 w 561608"/>
              <a:gd name="T11" fmla="*/ 159711 h 649318"/>
              <a:gd name="T12" fmla="*/ 282768 w 561608"/>
              <a:gd name="T13" fmla="*/ 0 h 649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1608" h="649318">
                <a:moveTo>
                  <a:pt x="282768" y="0"/>
                </a:moveTo>
                <a:lnTo>
                  <a:pt x="561608" y="159711"/>
                </a:lnTo>
                <a:lnTo>
                  <a:pt x="561608" y="485680"/>
                </a:lnTo>
                <a:lnTo>
                  <a:pt x="282768" y="649318"/>
                </a:lnTo>
                <a:lnTo>
                  <a:pt x="0" y="485680"/>
                </a:lnTo>
                <a:lnTo>
                  <a:pt x="0" y="159711"/>
                </a:lnTo>
                <a:lnTo>
                  <a:pt x="28276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黑体" pitchFamily="49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黑体" pitchFamily="49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黑体" pitchFamily="49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黑体" pitchFamily="49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itchFamily="49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itchFamily="49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itchFamily="49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itchFamily="49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6B5725F-2275-AC41-AAC3-0B7C2EDE13DE}"/>
              </a:ext>
            </a:extLst>
          </p:cNvPr>
          <p:cNvSpPr/>
          <p:nvPr/>
        </p:nvSpPr>
        <p:spPr>
          <a:xfrm>
            <a:off x="3111500" y="3733800"/>
            <a:ext cx="7786688" cy="1222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11500" y="2646362"/>
            <a:ext cx="7786007" cy="1209675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111500" y="3939949"/>
            <a:ext cx="7786007" cy="50505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日期占位符 3">
            <a:extLst>
              <a:ext uri="{FF2B5EF4-FFF2-40B4-BE49-F238E27FC236}">
                <a16:creationId xmlns:a16="http://schemas.microsoft.com/office/drawing/2014/main" id="{87E8659E-EDB9-6F47-9825-EF977CAE5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0EAF5582-BDD2-2B4D-AEDE-40B4EB446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9B982EC5-3EF4-1B4D-810A-E57F92B9A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B2CBC6-BE77-0B46-A486-1C0DD63A0E2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353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0ED2F069-3897-474F-9224-7FC3C82EA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2F178D98-FF28-A848-8B6B-FC4505430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64FED9F1-6720-E84A-ACC8-061851894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8808AB-53B6-4A46-80B1-8F5C2498C08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504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43C2542D-2979-3C40-9CD7-350803851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EDACE8C8-A691-7649-B38A-3DD1DCD27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0F7DE649-4B00-644B-89CE-E92EDA033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BD59AD-9F2F-8E4F-9E6D-63866705D54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273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926F5639-3AB1-A04F-B4DE-835E7D547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55F8B77B-0EFA-3343-A879-59D91CD34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DF7A92E4-2AE1-CC42-A7D6-E3EADE92E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C94586-8D6E-DC40-B3B1-275A8E7FD0E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214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E4F25A7-E5F9-1A49-A9EB-EF042587C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74A087D-4915-6B4E-95F2-4C1EADFE4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17C4CE-E9A3-8F41-9F64-FBEEA85D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B4EC33-E823-4845-A6B1-ADC16470EF1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913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B5BD5614-03AA-8B4D-B36C-112BFBC5E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2316FCA6-4403-984E-8E85-B93F05F72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85C8BA92-37CF-9140-8291-6EA652FDB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D4A111-3CAB-BA49-813C-5E1FC3F9DE2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6931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B89742C7-6991-EC44-B8B2-9B50ECB8B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824D7441-0E7D-3448-B53D-B921ADF02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FAA522E5-FCDF-0249-A9E0-8DAD2A6A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6C5CAF-B664-6043-8682-0A789DE5D8B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386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809C8341-0E9F-C24B-9FBD-FBC57C1F610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93700"/>
            <a:ext cx="105156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C6324396-7F88-B345-B6AC-BDE383E4C1B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274763"/>
            <a:ext cx="10515600" cy="451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07BF0D-75EE-FE43-9E3C-511124D26E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579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E868A6-2727-B944-85EA-20C41CA740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579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D8D030-9550-1948-8265-976FE073F7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579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1E928A7-9972-2A4B-93BC-6FC74F6417D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9D166E7-2320-2343-ACD7-80948F0DA090}"/>
              </a:ext>
            </a:extLst>
          </p:cNvPr>
          <p:cNvSpPr/>
          <p:nvPr/>
        </p:nvSpPr>
        <p:spPr>
          <a:xfrm>
            <a:off x="373063" y="0"/>
            <a:ext cx="46037" cy="116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DDF4DA5-C1C7-8E49-BC2C-D44C32D6B681}"/>
              </a:ext>
            </a:extLst>
          </p:cNvPr>
          <p:cNvSpPr/>
          <p:nvPr/>
        </p:nvSpPr>
        <p:spPr>
          <a:xfrm>
            <a:off x="487363" y="0"/>
            <a:ext cx="46037" cy="116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54" r:id="rId2"/>
    <p:sldLayoutId id="2147483763" r:id="rId3"/>
    <p:sldLayoutId id="2147483755" r:id="rId4"/>
    <p:sldLayoutId id="2147483756" r:id="rId5"/>
    <p:sldLayoutId id="2147483757" r:id="rId6"/>
    <p:sldLayoutId id="2147483764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anose="020B0604020202020204" pitchFamily="34" charset="0"/>
          <a:ea typeface="黑体" pitchFamily="49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anose="020B0604020202020204" pitchFamily="34" charset="0"/>
          <a:ea typeface="黑体" pitchFamily="49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anose="020B0604020202020204" pitchFamily="34" charset="0"/>
          <a:ea typeface="黑体" pitchFamily="49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anose="020B0604020202020204" pitchFamily="34" charset="0"/>
          <a:ea typeface="黑体" pitchFamily="49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anose="020B0604020202020204" pitchFamily="34" charset="0"/>
          <a:ea typeface="黑体" pitchFamily="49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anose="020B0604020202020204" pitchFamily="34" charset="0"/>
          <a:ea typeface="黑体" pitchFamily="49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anose="020B0604020202020204" pitchFamily="34" charset="0"/>
          <a:ea typeface="黑体" pitchFamily="49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anose="020B0604020202020204" pitchFamily="34" charset="0"/>
          <a:ea typeface="黑体" pitchFamily="49" charset="-122"/>
        </a:defRPr>
      </a:lvl9pPr>
    </p:titleStyle>
    <p:bodyStyle>
      <a:lvl1pPr marL="449263" indent="-449263" algn="l" rtl="0" eaLnBrk="0" fontAlgn="base" hangingPunct="0">
        <a:lnSpc>
          <a:spcPct val="120000"/>
        </a:lnSpc>
        <a:spcBef>
          <a:spcPts val="1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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12800" indent="-276225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zhuanlan.zhihu.com/p/35457093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zhuanlan.zhihu.com/p/27464080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标题 1">
            <a:extLst>
              <a:ext uri="{FF2B5EF4-FFF2-40B4-BE49-F238E27FC236}">
                <a16:creationId xmlns:a16="http://schemas.microsoft.com/office/drawing/2014/main" id="{63314924-6BC0-BA46-88C7-E2203C76416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38200" y="4227513"/>
            <a:ext cx="10515600" cy="990600"/>
          </a:xfrm>
        </p:spPr>
        <p:txBody>
          <a:bodyPr>
            <a:normAutofit/>
          </a:bodyPr>
          <a:lstStyle/>
          <a:p>
            <a:r>
              <a:rPr lang="en-US" altLang="zh-CN" dirty="0"/>
              <a:t>CNN4NLP</a:t>
            </a:r>
            <a:endParaRPr lang="zh-CN" altLang="en-US" dirty="0"/>
          </a:p>
        </p:txBody>
      </p:sp>
      <p:sp>
        <p:nvSpPr>
          <p:cNvPr id="14338" name="文本框 1">
            <a:extLst>
              <a:ext uri="{FF2B5EF4-FFF2-40B4-BE49-F238E27FC236}">
                <a16:creationId xmlns:a16="http://schemas.microsoft.com/office/drawing/2014/main" id="{084CA40E-9F85-6A46-990A-6C1E911B79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7038" y="5332413"/>
            <a:ext cx="28368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2"/>
              </a:buClr>
              <a:buSzPct val="80000"/>
              <a:buFont typeface="Wingdings" pitchFamily="2" charset="2"/>
              <a:buChar char="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812800" indent="-276225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3600">
                <a:solidFill>
                  <a:schemeClr val="accent1"/>
                </a:solidFill>
              </a:rPr>
              <a:t>侯伟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A01D9D8-55A4-3147-AF04-1051ACAB950F}"/>
              </a:ext>
            </a:extLst>
          </p:cNvPr>
          <p:cNvSpPr/>
          <p:nvPr/>
        </p:nvSpPr>
        <p:spPr>
          <a:xfrm>
            <a:off x="334963" y="0"/>
            <a:ext cx="46037" cy="116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EE07CC0-26BF-134C-B537-AD070914F5E4}"/>
              </a:ext>
            </a:extLst>
          </p:cNvPr>
          <p:cNvSpPr/>
          <p:nvPr/>
        </p:nvSpPr>
        <p:spPr>
          <a:xfrm>
            <a:off x="449263" y="0"/>
            <a:ext cx="46037" cy="116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531" name="标题 1">
            <a:extLst>
              <a:ext uri="{FF2B5EF4-FFF2-40B4-BE49-F238E27FC236}">
                <a16:creationId xmlns:a16="http://schemas.microsoft.com/office/drawing/2014/main" id="{E5FE997A-570F-E445-A60A-8871E27CE8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Pooling</a:t>
            </a:r>
            <a:endParaRPr lang="zh-CN" altLang="en-US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315B5A2-AECE-FF49-A3C2-7273A6B693B3}"/>
              </a:ext>
            </a:extLst>
          </p:cNvPr>
          <p:cNvSpPr txBox="1"/>
          <p:nvPr/>
        </p:nvSpPr>
        <p:spPr>
          <a:xfrm>
            <a:off x="443393" y="3602354"/>
            <a:ext cx="76545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000" dirty="0"/>
              <a:t>stochastic-pooling</a:t>
            </a:r>
          </a:p>
          <a:p>
            <a:r>
              <a:rPr lang="en" altLang="zh-CN" sz="2000" dirty="0"/>
              <a:t>Train</a:t>
            </a:r>
          </a:p>
          <a:p>
            <a:r>
              <a:rPr lang="en" altLang="zh-CN" sz="2000" dirty="0"/>
              <a:t>forward: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r>
              <a:rPr lang="zh-CN" altLang="en-US" sz="2000" dirty="0"/>
              <a:t>数值归一化</a:t>
            </a:r>
            <a:r>
              <a:rPr lang="en-US" altLang="zh-CN" sz="2000" dirty="0"/>
              <a:t>=</a:t>
            </a:r>
            <a:r>
              <a:rPr lang="zh-CN" altLang="en-US" sz="2000" dirty="0"/>
              <a:t>概率</a:t>
            </a:r>
            <a:r>
              <a:rPr lang="en-US" altLang="zh-CN" sz="2000" dirty="0"/>
              <a:t>=[0.25,0.75;0.5,0.5]</a:t>
            </a:r>
            <a:r>
              <a:rPr lang="zh-CN" altLang="en-US" sz="2000" dirty="0"/>
              <a:t>，按概率进行下采样</a:t>
            </a:r>
            <a:endParaRPr lang="en" altLang="zh-CN" sz="2000" dirty="0"/>
          </a:p>
          <a:p>
            <a:r>
              <a:rPr lang="en" altLang="zh-CN" sz="2000" dirty="0"/>
              <a:t>backward: </a:t>
            </a:r>
            <a:r>
              <a:rPr lang="zh-CN" altLang="en" sz="2000" dirty="0"/>
              <a:t>同</a:t>
            </a:r>
            <a:r>
              <a:rPr lang="zh-CN" altLang="en-US" sz="2000" dirty="0"/>
              <a:t> </a:t>
            </a:r>
            <a:r>
              <a:rPr lang="en" altLang="zh-CN" sz="2000" dirty="0"/>
              <a:t>max-pooling</a:t>
            </a:r>
          </a:p>
          <a:p>
            <a:r>
              <a:rPr lang="en-US" altLang="zh-CN" sz="2000" dirty="0"/>
              <a:t>Test: </a:t>
            </a:r>
            <a:r>
              <a:rPr lang="zh-CN" altLang="en-US" sz="2000" dirty="0"/>
              <a:t>按概率值加权平均</a:t>
            </a:r>
            <a:endParaRPr lang="en-US" altLang="zh-CN" sz="2000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5C9E938-2E94-4447-8D95-FDA242C99F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6591252"/>
              </p:ext>
            </p:extLst>
          </p:nvPr>
        </p:nvGraphicFramePr>
        <p:xfrm>
          <a:off x="495300" y="1546524"/>
          <a:ext cx="8523513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838">
                  <a:extLst>
                    <a:ext uri="{9D8B030D-6E8A-4147-A177-3AD203B41FA5}">
                      <a16:colId xmlns:a16="http://schemas.microsoft.com/office/drawing/2014/main" val="108745278"/>
                    </a:ext>
                  </a:extLst>
                </a:gridCol>
                <a:gridCol w="1216205">
                  <a:extLst>
                    <a:ext uri="{9D8B030D-6E8A-4147-A177-3AD203B41FA5}">
                      <a16:colId xmlns:a16="http://schemas.microsoft.com/office/drawing/2014/main" val="592360284"/>
                    </a:ext>
                  </a:extLst>
                </a:gridCol>
                <a:gridCol w="2490175">
                  <a:extLst>
                    <a:ext uri="{9D8B030D-6E8A-4147-A177-3AD203B41FA5}">
                      <a16:colId xmlns:a16="http://schemas.microsoft.com/office/drawing/2014/main" val="1455106421"/>
                    </a:ext>
                  </a:extLst>
                </a:gridCol>
                <a:gridCol w="1793229">
                  <a:extLst>
                    <a:ext uri="{9D8B030D-6E8A-4147-A177-3AD203B41FA5}">
                      <a16:colId xmlns:a16="http://schemas.microsoft.com/office/drawing/2014/main" val="2890612205"/>
                    </a:ext>
                  </a:extLst>
                </a:gridCol>
                <a:gridCol w="2145066">
                  <a:extLst>
                    <a:ext uri="{9D8B030D-6E8A-4147-A177-3AD203B41FA5}">
                      <a16:colId xmlns:a16="http://schemas.microsoft.com/office/drawing/2014/main" val="369950057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CN" sz="1800" dirty="0"/>
                        <a:t>mean-pooling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dirty="0"/>
                        <a:t>max-pooling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dirty="0"/>
                        <a:t>stochastic-pooling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08148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" altLang="zh-CN" sz="1800" dirty="0"/>
                        <a:t>Train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CN" sz="1800" dirty="0"/>
                        <a:t>forward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CN" sz="1800" dirty="0"/>
                        <a:t>[1 3; 2 2] -&gt; [2]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CN" sz="1800" dirty="0"/>
                        <a:t>[1 3; 2 2] -&gt; 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dirty="0"/>
                        <a:t>[1 3; 2 2] -&gt;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1333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CN" sz="1800" dirty="0"/>
                        <a:t>backward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dirty="0"/>
                        <a:t>[2] -&gt; [0.5 0.5; 0.5 0.5]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dirty="0"/>
                        <a:t>[3] -&gt; [0 3; 0 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dirty="0"/>
                        <a:t>[3] -&gt; [0 3; 0 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26671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altLang="zh-CN" dirty="0"/>
                        <a:t>Dev/Test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/>
                        <a:t>同 </a:t>
                      </a:r>
                      <a:r>
                        <a:rPr lang="en" altLang="zh-CN" sz="1800" dirty="0"/>
                        <a:t>forward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/>
                        <a:t>同 </a:t>
                      </a:r>
                      <a:r>
                        <a:rPr lang="en" altLang="zh-CN" sz="1800" dirty="0"/>
                        <a:t>forward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dirty="0"/>
                        <a:t>[1 3; 2 2] -&gt; </a:t>
                      </a:r>
                      <a:r>
                        <a:rPr lang="en-US" altLang="zh-CN" sz="1800" dirty="0"/>
                        <a:t>2.25</a:t>
                      </a:r>
                      <a:endParaRPr lang="en" altLang="zh-C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397606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6641D132-62FF-BF44-B00E-65012C0D998F}"/>
              </a:ext>
            </a:extLst>
          </p:cNvPr>
          <p:cNvSpPr txBox="1"/>
          <p:nvPr/>
        </p:nvSpPr>
        <p:spPr>
          <a:xfrm>
            <a:off x="472281" y="6464300"/>
            <a:ext cx="9762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[1] </a:t>
            </a:r>
            <a:r>
              <a:rPr lang="en" altLang="zh-CN" sz="1200" dirty="0" err="1"/>
              <a:t>Zeiler</a:t>
            </a:r>
            <a:r>
              <a:rPr lang="en" altLang="zh-CN" sz="1200" dirty="0"/>
              <a:t> M D, Fergus R. Stochastic pooling for regularization of deep convolutional neural networks[J]. </a:t>
            </a:r>
            <a:r>
              <a:rPr lang="en" altLang="zh-CN" sz="1200" dirty="0" err="1"/>
              <a:t>arXiv</a:t>
            </a:r>
            <a:r>
              <a:rPr lang="en" altLang="zh-CN" sz="1200" dirty="0"/>
              <a:t> preprint arXiv:1301.3557, 2013.</a:t>
            </a:r>
            <a:endParaRPr kumimoji="1" lang="zh-CN" altLang="en-US" sz="1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471FEB-4619-ED47-879C-1C95AE506BEE}"/>
              </a:ext>
            </a:extLst>
          </p:cNvPr>
          <p:cNvSpPr txBox="1"/>
          <p:nvPr/>
        </p:nvSpPr>
        <p:spPr>
          <a:xfrm>
            <a:off x="495300" y="5733078"/>
            <a:ext cx="2932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dirty="0"/>
              <a:t>regularization approach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4F5B58-359D-334B-8B55-7ACB27750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4194" y="3728048"/>
            <a:ext cx="3058246" cy="236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2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A01D9D8-55A4-3147-AF04-1051ACAB950F}"/>
              </a:ext>
            </a:extLst>
          </p:cNvPr>
          <p:cNvSpPr/>
          <p:nvPr/>
        </p:nvSpPr>
        <p:spPr>
          <a:xfrm>
            <a:off x="334963" y="0"/>
            <a:ext cx="46037" cy="116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EE07CC0-26BF-134C-B537-AD070914F5E4}"/>
              </a:ext>
            </a:extLst>
          </p:cNvPr>
          <p:cNvSpPr/>
          <p:nvPr/>
        </p:nvSpPr>
        <p:spPr>
          <a:xfrm>
            <a:off x="449263" y="0"/>
            <a:ext cx="46037" cy="116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531" name="标题 1">
            <a:extLst>
              <a:ext uri="{FF2B5EF4-FFF2-40B4-BE49-F238E27FC236}">
                <a16:creationId xmlns:a16="http://schemas.microsoft.com/office/drawing/2014/main" id="{E5FE997A-570F-E445-A60A-8871E27CE8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Fully Connection</a:t>
            </a:r>
            <a:endParaRPr lang="zh-CN" altLang="en-US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315B5A2-AECE-FF49-A3C2-7273A6B693B3}"/>
              </a:ext>
            </a:extLst>
          </p:cNvPr>
          <p:cNvSpPr txBox="1"/>
          <p:nvPr/>
        </p:nvSpPr>
        <p:spPr>
          <a:xfrm>
            <a:off x="838200" y="1168400"/>
            <a:ext cx="100774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卷积层：将原始数据映射到隐层特征空间</a:t>
            </a:r>
            <a:endParaRPr lang="en-US" altLang="zh-CN" sz="2000" dirty="0"/>
          </a:p>
          <a:p>
            <a:r>
              <a:rPr lang="zh-CN" altLang="en-US" sz="2000" dirty="0"/>
              <a:t>全连接层：将学到的“分布式特征表示”映射到样本标记空间。把特征整合到一起，输出为一个值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GAP: General Average Pooling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zh-CN" altLang="en-US" sz="2000" dirty="0"/>
              <a:t>减少模型参数</a:t>
            </a:r>
            <a:endParaRPr lang="en-US" altLang="zh-CN" sz="2000" dirty="0"/>
          </a:p>
          <a:p>
            <a:pPr marL="342900" indent="-342900">
              <a:buFont typeface="Wingdings" pitchFamily="2" charset="2"/>
              <a:buChar char="ü"/>
            </a:pPr>
            <a:r>
              <a:rPr lang="zh-CN" altLang="en-US" sz="2000" dirty="0"/>
              <a:t>结构正则化，减轻过拟合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在迁移学习中，</a:t>
            </a:r>
            <a:r>
              <a:rPr lang="en-US" altLang="zh-CN" sz="2000" dirty="0"/>
              <a:t>FC</a:t>
            </a:r>
            <a:r>
              <a:rPr lang="zh-CN" altLang="en-US" sz="2000" dirty="0"/>
              <a:t>可以保持模型表示能力从而保证模型的迁移</a:t>
            </a:r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81D2FE-4BD4-0C48-8E43-18D4DA35B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851" y="2101183"/>
            <a:ext cx="5134005" cy="217696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02089F9-E18E-AE49-8CA8-77796CE10142}"/>
              </a:ext>
            </a:extLst>
          </p:cNvPr>
          <p:cNvSpPr/>
          <p:nvPr/>
        </p:nvSpPr>
        <p:spPr>
          <a:xfrm>
            <a:off x="838200" y="6464300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CN" sz="1200" dirty="0"/>
              <a:t>[1] Lin M, Chen Q, Yan S. Network in network[J]. </a:t>
            </a:r>
            <a:r>
              <a:rPr lang="en" altLang="zh-CN" sz="1200" dirty="0" err="1"/>
              <a:t>arXiv</a:t>
            </a:r>
            <a:r>
              <a:rPr lang="en" altLang="zh-CN" sz="1200" dirty="0"/>
              <a:t> preprint arXiv:1312.4400, 2013.</a:t>
            </a:r>
            <a:endParaRPr lang="zh-CN" altLang="en-US" sz="12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EF53062-297D-5B4E-86DF-B96A22D7617F}"/>
              </a:ext>
            </a:extLst>
          </p:cNvPr>
          <p:cNvSpPr/>
          <p:nvPr/>
        </p:nvSpPr>
        <p:spPr>
          <a:xfrm>
            <a:off x="838200" y="5171168"/>
            <a:ext cx="80270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强特征数量多且容易提取的话分类层更重要，反之卷积层更重要。</a:t>
            </a:r>
          </a:p>
        </p:txBody>
      </p:sp>
    </p:spTree>
    <p:extLst>
      <p:ext uri="{BB962C8B-B14F-4D97-AF65-F5344CB8AC3E}">
        <p14:creationId xmlns:p14="http://schemas.microsoft.com/office/powerpoint/2010/main" val="495823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A01D9D8-55A4-3147-AF04-1051ACAB950F}"/>
              </a:ext>
            </a:extLst>
          </p:cNvPr>
          <p:cNvSpPr/>
          <p:nvPr/>
        </p:nvSpPr>
        <p:spPr>
          <a:xfrm>
            <a:off x="334963" y="0"/>
            <a:ext cx="46037" cy="116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EE07CC0-26BF-134C-B537-AD070914F5E4}"/>
              </a:ext>
            </a:extLst>
          </p:cNvPr>
          <p:cNvSpPr/>
          <p:nvPr/>
        </p:nvSpPr>
        <p:spPr>
          <a:xfrm>
            <a:off x="449263" y="0"/>
            <a:ext cx="46037" cy="116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531" name="标题 1">
            <a:extLst>
              <a:ext uri="{FF2B5EF4-FFF2-40B4-BE49-F238E27FC236}">
                <a16:creationId xmlns:a16="http://schemas.microsoft.com/office/drawing/2014/main" id="{E5FE997A-570F-E445-A60A-8871E27CE8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222250"/>
            <a:ext cx="10515600" cy="723900"/>
          </a:xfrm>
        </p:spPr>
        <p:txBody>
          <a:bodyPr/>
          <a:lstStyle/>
          <a:p>
            <a:r>
              <a:rPr lang="en" altLang="zh-CN" b="1" dirty="0"/>
              <a:t>CNN4CV</a:t>
            </a:r>
            <a:endParaRPr lang="zh-CN" altLang="en-US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315B5A2-AECE-FF49-A3C2-7273A6B693B3}"/>
              </a:ext>
            </a:extLst>
          </p:cNvPr>
          <p:cNvSpPr txBox="1"/>
          <p:nvPr/>
        </p:nvSpPr>
        <p:spPr>
          <a:xfrm>
            <a:off x="838200" y="911231"/>
            <a:ext cx="1090453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000" dirty="0" err="1"/>
              <a:t>AlexNet</a:t>
            </a:r>
            <a:r>
              <a:rPr lang="en" altLang="zh-CN" sz="2000" dirty="0"/>
              <a:t> </a:t>
            </a:r>
            <a:r>
              <a:rPr lang="zh-CN" altLang="en-US" sz="2000" dirty="0"/>
              <a:t>成功的主要原因在于：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zh-CN" altLang="en-US" sz="2000" dirty="0"/>
              <a:t>使用</a:t>
            </a:r>
            <a:r>
              <a:rPr lang="en" altLang="zh-CN" sz="2000" b="1" dirty="0" err="1"/>
              <a:t>ReLU</a:t>
            </a:r>
            <a:r>
              <a:rPr lang="en" altLang="zh-CN" sz="2000" dirty="0"/>
              <a:t> </a:t>
            </a:r>
            <a:r>
              <a:rPr lang="zh-CN" altLang="en-US" sz="2000" dirty="0"/>
              <a:t>激活函数。</a:t>
            </a:r>
            <a:endParaRPr lang="en-US" altLang="zh-CN" sz="2000" dirty="0"/>
          </a:p>
          <a:p>
            <a:pPr marL="342900" indent="-342900">
              <a:buFont typeface="Wingdings" pitchFamily="2" charset="2"/>
              <a:buChar char="ü"/>
            </a:pPr>
            <a:r>
              <a:rPr lang="zh-CN" altLang="en-US" sz="2000" dirty="0"/>
              <a:t>使用</a:t>
            </a:r>
            <a:r>
              <a:rPr lang="en" altLang="zh-CN" sz="2000" b="1" dirty="0"/>
              <a:t>dropout</a:t>
            </a:r>
            <a:r>
              <a:rPr lang="zh-CN" altLang="en" sz="2000" dirty="0"/>
              <a:t>、</a:t>
            </a:r>
            <a:r>
              <a:rPr lang="en" altLang="zh-CN" sz="2000" dirty="0"/>
              <a:t>data augmentation </a:t>
            </a:r>
            <a:r>
              <a:rPr lang="zh-CN" altLang="en" sz="2000" dirty="0"/>
              <a:t>、</a:t>
            </a:r>
            <a:r>
              <a:rPr lang="zh-CN" altLang="en-US" sz="2000" dirty="0"/>
              <a:t>重叠池化等防止过拟合的方法。</a:t>
            </a:r>
            <a:endParaRPr lang="en-US" altLang="zh-CN" sz="2000" dirty="0"/>
          </a:p>
          <a:p>
            <a:pPr marL="342900" indent="-342900">
              <a:buFont typeface="Wingdings" pitchFamily="2" charset="2"/>
              <a:buChar char="ü"/>
            </a:pPr>
            <a:r>
              <a:rPr lang="zh-CN" altLang="en-US" sz="2000" dirty="0"/>
              <a:t>使用百万级的大数据集来训练。</a:t>
            </a:r>
            <a:endParaRPr lang="en-US" altLang="zh-CN" sz="2000" dirty="0"/>
          </a:p>
          <a:p>
            <a:pPr marL="342900" indent="-342900">
              <a:buFont typeface="Wingdings" pitchFamily="2" charset="2"/>
              <a:buChar char="ü"/>
            </a:pPr>
            <a:r>
              <a:rPr lang="zh-CN" altLang="en-US" sz="2000" dirty="0"/>
              <a:t>使用</a:t>
            </a:r>
            <a:r>
              <a:rPr lang="en" altLang="zh-CN" sz="2000" dirty="0"/>
              <a:t>GPU</a:t>
            </a:r>
            <a:r>
              <a:rPr lang="zh-CN" altLang="en-US" sz="2000" dirty="0"/>
              <a:t>训练，以及</a:t>
            </a:r>
            <a:r>
              <a:rPr lang="en" altLang="zh-CN" sz="2000" dirty="0"/>
              <a:t>LRN </a:t>
            </a:r>
            <a:r>
              <a:rPr lang="zh-CN" altLang="en-US" sz="2000" dirty="0"/>
              <a:t>使用。</a:t>
            </a:r>
            <a:endParaRPr lang="en-US" altLang="zh-CN" sz="2000" dirty="0"/>
          </a:p>
          <a:p>
            <a:pPr marL="342900" indent="-342900">
              <a:buFont typeface="Wingdings" pitchFamily="2" charset="2"/>
              <a:buChar char="ü"/>
            </a:pPr>
            <a:r>
              <a:rPr lang="zh-CN" altLang="en-US" sz="2000" dirty="0"/>
              <a:t>使用带动量的 </a:t>
            </a:r>
            <a:r>
              <a:rPr lang="en" altLang="zh-CN" sz="2000" dirty="0"/>
              <a:t>mini batch </a:t>
            </a:r>
            <a:r>
              <a:rPr lang="zh-CN" altLang="en-US" sz="2000" dirty="0"/>
              <a:t>随机梯度下降来训练。</a:t>
            </a:r>
          </a:p>
          <a:p>
            <a:r>
              <a:rPr lang="en" altLang="zh-CN" sz="2000" dirty="0"/>
              <a:t>VGG-Net </a:t>
            </a:r>
            <a:r>
              <a:rPr lang="zh-CN" altLang="en-US" sz="2000" dirty="0"/>
              <a:t>的主要贡献：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zh-CN" altLang="en-US" sz="2000" dirty="0"/>
              <a:t>证明了</a:t>
            </a:r>
            <a:r>
              <a:rPr lang="zh-CN" altLang="en-US" sz="2000" b="1" dirty="0"/>
              <a:t>小尺寸的卷积核</a:t>
            </a:r>
            <a:r>
              <a:rPr lang="zh-CN" altLang="en-US" sz="2000" dirty="0"/>
              <a:t>（</a:t>
            </a:r>
            <a:r>
              <a:rPr lang="en-US" altLang="zh-CN" sz="2000" dirty="0"/>
              <a:t>3</a:t>
            </a:r>
            <a:r>
              <a:rPr lang="en" altLang="zh-CN" sz="2000" dirty="0"/>
              <a:t>x3 </a:t>
            </a:r>
            <a:r>
              <a:rPr lang="zh-CN" altLang="en" sz="2000" dirty="0"/>
              <a:t>）</a:t>
            </a:r>
            <a:r>
              <a:rPr lang="zh-CN" altLang="en-US" sz="2000" dirty="0"/>
              <a:t>的深层网络要优于大尺寸卷积核的浅层网络。</a:t>
            </a:r>
            <a:endParaRPr lang="en-US" altLang="zh-CN" sz="2000" dirty="0"/>
          </a:p>
          <a:p>
            <a:pPr marL="342900" indent="-342900">
              <a:buFont typeface="Wingdings" pitchFamily="2" charset="2"/>
              <a:buChar char="ü"/>
            </a:pPr>
            <a:r>
              <a:rPr lang="zh-CN" altLang="en-US" sz="2000" dirty="0"/>
              <a:t>证明了</a:t>
            </a:r>
            <a:r>
              <a:rPr lang="zh-CN" altLang="en-US" sz="2000" b="1" dirty="0"/>
              <a:t>深度</a:t>
            </a:r>
            <a:r>
              <a:rPr lang="zh-CN" altLang="en-US" sz="2000" dirty="0"/>
              <a:t>对网络的预测性能的重要性。</a:t>
            </a:r>
            <a:endParaRPr lang="en-US" altLang="zh-CN" sz="2000" dirty="0"/>
          </a:p>
          <a:p>
            <a:pPr marL="342900" indent="-342900">
              <a:buFont typeface="Wingdings" pitchFamily="2" charset="2"/>
              <a:buChar char="ü"/>
            </a:pPr>
            <a:r>
              <a:rPr lang="zh-CN" altLang="en-US" sz="2000" dirty="0"/>
              <a:t>验证了尺寸抖动</a:t>
            </a:r>
            <a:r>
              <a:rPr lang="en" altLang="zh-CN" sz="2000" dirty="0"/>
              <a:t>scale jittering </a:t>
            </a:r>
            <a:r>
              <a:rPr lang="zh-CN" altLang="en-US" sz="2000" dirty="0"/>
              <a:t>这一数据增强技术的有效性。</a:t>
            </a:r>
          </a:p>
          <a:p>
            <a:r>
              <a:rPr lang="en" altLang="zh-CN" sz="2000" dirty="0"/>
              <a:t>Inception </a:t>
            </a:r>
            <a:r>
              <a:rPr lang="zh-CN" altLang="en-US" sz="2000" dirty="0"/>
              <a:t>网络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zh-CN" altLang="en-US" sz="2000" b="1" dirty="0"/>
              <a:t>多种卷积核的并行</a:t>
            </a:r>
            <a:r>
              <a:rPr lang="zh-CN" altLang="en-US" sz="2000" dirty="0"/>
              <a:t>计算，扩展了网络的宽度。每层使用不同大小的卷积核</a:t>
            </a:r>
          </a:p>
          <a:p>
            <a:r>
              <a:rPr lang="en" altLang="zh-CN" sz="2000" dirty="0"/>
              <a:t>Inception v2 </a:t>
            </a:r>
            <a:r>
              <a:rPr lang="zh-CN" altLang="en-US" sz="2000" dirty="0"/>
              <a:t>的主要贡献：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zh-CN" altLang="en-US" sz="2000" dirty="0"/>
              <a:t>提出了</a:t>
            </a:r>
            <a:r>
              <a:rPr lang="en" altLang="zh-CN" sz="2000" b="1" dirty="0"/>
              <a:t>Batch Normalization</a:t>
            </a:r>
            <a:r>
              <a:rPr lang="en" altLang="zh-CN" sz="2000" dirty="0"/>
              <a:t> </a:t>
            </a:r>
            <a:r>
              <a:rPr lang="zh-CN" altLang="en" sz="2000" dirty="0"/>
              <a:t>。</a:t>
            </a:r>
          </a:p>
          <a:p>
            <a:r>
              <a:rPr lang="en" altLang="zh-CN" sz="2000" dirty="0" err="1"/>
              <a:t>Xception</a:t>
            </a:r>
            <a:r>
              <a:rPr lang="en" altLang="zh-CN" sz="2000" dirty="0"/>
              <a:t> </a:t>
            </a:r>
            <a:r>
              <a:rPr lang="zh-CN" altLang="en-US" sz="2000" dirty="0"/>
              <a:t>的主要贡献：</a:t>
            </a:r>
            <a:endParaRPr lang="en-US" altLang="zh-CN" sz="2000" dirty="0"/>
          </a:p>
          <a:p>
            <a:pPr marL="342900" indent="-342900">
              <a:buFont typeface="Wingdings" pitchFamily="2" charset="2"/>
              <a:buChar char="ü"/>
            </a:pPr>
            <a:r>
              <a:rPr lang="zh-CN" altLang="en-US" sz="2000" dirty="0"/>
              <a:t>在卷积神经网络的特征映射中，将跨通道相关性和空间相关性解耦。</a:t>
            </a:r>
          </a:p>
          <a:p>
            <a:r>
              <a:rPr lang="en" altLang="zh-CN" sz="2000" dirty="0" err="1"/>
              <a:t>ResNet</a:t>
            </a:r>
            <a:r>
              <a:rPr lang="en" altLang="zh-CN" sz="2000" dirty="0"/>
              <a:t> </a:t>
            </a:r>
            <a:r>
              <a:rPr lang="zh-CN" altLang="en-US" sz="2000" dirty="0"/>
              <a:t>主要贡献：</a:t>
            </a:r>
            <a:endParaRPr lang="en-US" altLang="zh-CN" sz="2000" dirty="0"/>
          </a:p>
          <a:p>
            <a:pPr marL="342900" indent="-342900">
              <a:buFont typeface="Wingdings" pitchFamily="2" charset="2"/>
              <a:buChar char="ü"/>
            </a:pPr>
            <a:r>
              <a:rPr lang="zh-CN" altLang="en-US" sz="2000" dirty="0"/>
              <a:t>提出了一种</a:t>
            </a:r>
            <a:r>
              <a:rPr lang="zh-CN" altLang="en-US" sz="2000" b="1" dirty="0"/>
              <a:t>残差学习</a:t>
            </a:r>
            <a:r>
              <a:rPr lang="zh-CN" altLang="en-US" sz="2000" dirty="0"/>
              <a:t>框架来解决网络退化问题，从而训练更深的网络。</a:t>
            </a:r>
            <a:endParaRPr lang="zh-CN" altLang="en-US" sz="2000" dirty="0">
              <a:effectLst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FCC03D5-607A-E549-8902-627FBA4144CD}"/>
              </a:ext>
            </a:extLst>
          </p:cNvPr>
          <p:cNvSpPr txBox="1"/>
          <p:nvPr/>
        </p:nvSpPr>
        <p:spPr>
          <a:xfrm>
            <a:off x="838200" y="6543542"/>
            <a:ext cx="868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200" dirty="0"/>
              <a:t>An Analysis of Deep Neural Network Models for Practical Applications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8455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A01D9D8-55A4-3147-AF04-1051ACAB950F}"/>
              </a:ext>
            </a:extLst>
          </p:cNvPr>
          <p:cNvSpPr/>
          <p:nvPr/>
        </p:nvSpPr>
        <p:spPr>
          <a:xfrm>
            <a:off x="334963" y="0"/>
            <a:ext cx="46037" cy="116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EE07CC0-26BF-134C-B537-AD070914F5E4}"/>
              </a:ext>
            </a:extLst>
          </p:cNvPr>
          <p:cNvSpPr/>
          <p:nvPr/>
        </p:nvSpPr>
        <p:spPr>
          <a:xfrm>
            <a:off x="449263" y="0"/>
            <a:ext cx="46037" cy="116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531" name="标题 1">
            <a:extLst>
              <a:ext uri="{FF2B5EF4-FFF2-40B4-BE49-F238E27FC236}">
                <a16:creationId xmlns:a16="http://schemas.microsoft.com/office/drawing/2014/main" id="{E5FE997A-570F-E445-A60A-8871E27CE8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CNN4TextClssification</a:t>
            </a:r>
            <a:endParaRPr lang="zh-CN" altLang="en-US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315B5A2-AECE-FF49-A3C2-7273A6B693B3}"/>
              </a:ext>
            </a:extLst>
          </p:cNvPr>
          <p:cNvSpPr txBox="1"/>
          <p:nvPr/>
        </p:nvSpPr>
        <p:spPr>
          <a:xfrm>
            <a:off x="449264" y="1469483"/>
            <a:ext cx="35131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TextCNN</a:t>
            </a:r>
            <a:endParaRPr lang="en-US" altLang="zh-CN" sz="2000" dirty="0"/>
          </a:p>
          <a:p>
            <a:r>
              <a:rPr lang="en-US" altLang="zh-CN" sz="2000" dirty="0"/>
              <a:t>Char-CNN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altLang="zh-CN" sz="2000" dirty="0"/>
              <a:t>Char-level</a:t>
            </a:r>
          </a:p>
          <a:p>
            <a:r>
              <a:rPr lang="en-US" altLang="zh-CN" sz="2000" dirty="0"/>
              <a:t>DCNN: </a:t>
            </a:r>
            <a:r>
              <a:rPr lang="en" altLang="zh-CN" sz="2000" dirty="0"/>
              <a:t>Dynamic CNN</a:t>
            </a:r>
            <a:endParaRPr lang="en-US" altLang="zh-CN" sz="2000" dirty="0"/>
          </a:p>
          <a:p>
            <a:pPr marL="342900" indent="-342900">
              <a:buFont typeface="Wingdings" pitchFamily="2" charset="2"/>
              <a:buChar char="ü"/>
            </a:pPr>
            <a:r>
              <a:rPr lang="en" altLang="zh-CN" sz="2000" dirty="0"/>
              <a:t>dynamic </a:t>
            </a:r>
            <a:r>
              <a:rPr lang="en-US" altLang="zh-CN" sz="2000" dirty="0"/>
              <a:t>k-max pooling</a:t>
            </a:r>
          </a:p>
          <a:p>
            <a:r>
              <a:rPr lang="en-US" altLang="zh-CN" sz="2000" dirty="0"/>
              <a:t>VDCNN: Very Deep CNN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altLang="zh-CN" sz="2000" dirty="0"/>
              <a:t>residual units</a:t>
            </a:r>
          </a:p>
          <a:p>
            <a:r>
              <a:rPr lang="zh-CN" altLang="zh-CN" sz="2000" dirty="0"/>
              <a:t>DPCNN</a:t>
            </a:r>
            <a:r>
              <a:rPr lang="en-US" altLang="zh-CN" sz="2000" dirty="0"/>
              <a:t>: Deep Pyramid CNN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altLang="zh-CN" sz="2000" dirty="0"/>
              <a:t>…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9EA196C-B4E0-A14F-875B-9790C0746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646" y="1211443"/>
            <a:ext cx="3559218" cy="377128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7F495AC-1B55-244C-850D-97F293EDC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973" y="755650"/>
            <a:ext cx="4022614" cy="479316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AEDF664-26A5-B04A-A9A1-98B7DD6999AF}"/>
              </a:ext>
            </a:extLst>
          </p:cNvPr>
          <p:cNvSpPr/>
          <p:nvPr/>
        </p:nvSpPr>
        <p:spPr>
          <a:xfrm>
            <a:off x="449263" y="5388517"/>
            <a:ext cx="84858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200" dirty="0"/>
              <a:t>[1] Convolutional Neural Networks for Sentence Classification 2014</a:t>
            </a:r>
          </a:p>
          <a:p>
            <a:r>
              <a:rPr lang="en" altLang="zh-CN" sz="1200" dirty="0"/>
              <a:t>[2] A Sensitivity Analysis of (and Practitioners' Guide to) Convolutional Neural Networks for Sentence Classification 2015</a:t>
            </a:r>
          </a:p>
          <a:p>
            <a:r>
              <a:rPr lang="en" altLang="zh-CN" sz="1200" dirty="0"/>
              <a:t>[3] Char-level CNN: Character-level Convolutional Networks for Text Classification 2015</a:t>
            </a:r>
          </a:p>
          <a:p>
            <a:r>
              <a:rPr lang="en" altLang="zh-CN" sz="1200" dirty="0"/>
              <a:t>[4] Very Deep Convolutional Networks for Text Classification 2017</a:t>
            </a:r>
          </a:p>
          <a:p>
            <a:r>
              <a:rPr lang="en" altLang="zh-CN" sz="1200" dirty="0"/>
              <a:t>[5] Supervised Learning of Universal Sentence Representations from Natural Language Inference Data 2017</a:t>
            </a:r>
          </a:p>
          <a:p>
            <a:r>
              <a:rPr lang="en" altLang="zh-CN" sz="1200" dirty="0"/>
              <a:t>[6] DPCNN: Deep Pyramid Convolutional Neural Networks for Text Categorization 2018</a:t>
            </a:r>
          </a:p>
        </p:txBody>
      </p:sp>
    </p:spTree>
    <p:extLst>
      <p:ext uri="{BB962C8B-B14F-4D97-AF65-F5344CB8AC3E}">
        <p14:creationId xmlns:p14="http://schemas.microsoft.com/office/powerpoint/2010/main" val="332191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A01D9D8-55A4-3147-AF04-1051ACAB950F}"/>
              </a:ext>
            </a:extLst>
          </p:cNvPr>
          <p:cNvSpPr/>
          <p:nvPr/>
        </p:nvSpPr>
        <p:spPr>
          <a:xfrm>
            <a:off x="334963" y="0"/>
            <a:ext cx="46037" cy="116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EE07CC0-26BF-134C-B537-AD070914F5E4}"/>
              </a:ext>
            </a:extLst>
          </p:cNvPr>
          <p:cNvSpPr/>
          <p:nvPr/>
        </p:nvSpPr>
        <p:spPr>
          <a:xfrm>
            <a:off x="449263" y="0"/>
            <a:ext cx="46037" cy="116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531" name="标题 1">
            <a:extLst>
              <a:ext uri="{FF2B5EF4-FFF2-40B4-BE49-F238E27FC236}">
                <a16:creationId xmlns:a16="http://schemas.microsoft.com/office/drawing/2014/main" id="{E5FE997A-570F-E445-A60A-8871E27CE8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CNN4TextClssification</a:t>
            </a:r>
            <a:endParaRPr lang="zh-CN" altLang="en-US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315B5A2-AECE-FF49-A3C2-7273A6B693B3}"/>
              </a:ext>
            </a:extLst>
          </p:cNvPr>
          <p:cNvSpPr txBox="1"/>
          <p:nvPr/>
        </p:nvSpPr>
        <p:spPr>
          <a:xfrm>
            <a:off x="495300" y="1647903"/>
            <a:ext cx="41830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DCNN: </a:t>
            </a:r>
            <a:r>
              <a:rPr lang="en" altLang="zh-CN" sz="2000" dirty="0"/>
              <a:t>Dynamic CNN</a:t>
            </a:r>
            <a:endParaRPr lang="en-US" altLang="zh-CN" sz="2000" dirty="0"/>
          </a:p>
          <a:p>
            <a:pPr marL="342900" indent="-342900">
              <a:buFont typeface="Wingdings" pitchFamily="2" charset="2"/>
              <a:buChar char="ü"/>
            </a:pPr>
            <a:r>
              <a:rPr lang="en" altLang="zh-CN" sz="2000" dirty="0"/>
              <a:t>dynamic </a:t>
            </a:r>
            <a:r>
              <a:rPr lang="en-US" altLang="zh-CN" sz="2000" dirty="0"/>
              <a:t>k-max pooling (global)</a:t>
            </a:r>
          </a:p>
          <a:p>
            <a:r>
              <a:rPr lang="en-US" altLang="zh-CN" sz="2000" dirty="0"/>
              <a:t>VDCNN: Very Deep CNN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altLang="zh-CN" sz="2000" dirty="0"/>
              <a:t>residual units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82AB07-5EE3-B74B-8A46-5E179D747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396" y="1168400"/>
            <a:ext cx="3242428" cy="413226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18C1BB0-9F14-9C45-ACB8-8B3AC8A2F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738" y="0"/>
            <a:ext cx="22336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97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A01D9D8-55A4-3147-AF04-1051ACAB950F}"/>
              </a:ext>
            </a:extLst>
          </p:cNvPr>
          <p:cNvSpPr/>
          <p:nvPr/>
        </p:nvSpPr>
        <p:spPr>
          <a:xfrm>
            <a:off x="334963" y="0"/>
            <a:ext cx="46037" cy="116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EE07CC0-26BF-134C-B537-AD070914F5E4}"/>
              </a:ext>
            </a:extLst>
          </p:cNvPr>
          <p:cNvSpPr/>
          <p:nvPr/>
        </p:nvSpPr>
        <p:spPr>
          <a:xfrm>
            <a:off x="449263" y="0"/>
            <a:ext cx="46037" cy="116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531" name="标题 1">
            <a:extLst>
              <a:ext uri="{FF2B5EF4-FFF2-40B4-BE49-F238E27FC236}">
                <a16:creationId xmlns:a16="http://schemas.microsoft.com/office/drawing/2014/main" id="{E5FE997A-570F-E445-A60A-8871E27CE8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DPCNN</a:t>
            </a:r>
            <a:endParaRPr lang="zh-CN" alt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315B5A2-AECE-FF49-A3C2-7273A6B693B3}"/>
                  </a:ext>
                </a:extLst>
              </p:cNvPr>
              <p:cNvSpPr txBox="1"/>
              <p:nvPr/>
            </p:nvSpPr>
            <p:spPr>
              <a:xfrm>
                <a:off x="449263" y="1469483"/>
                <a:ext cx="8059117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zh-CN" sz="2000" dirty="0"/>
                  <a:t>DPCNN</a:t>
                </a:r>
                <a:r>
                  <a:rPr lang="en-US" altLang="zh-CN" sz="2000" dirty="0"/>
                  <a:t>: Deep Pyramid CNN</a:t>
                </a:r>
              </a:p>
              <a:p>
                <a:pPr marL="342900" indent="-342900">
                  <a:buFont typeface="Wingdings" pitchFamily="2" charset="2"/>
                  <a:buChar char="ü"/>
                </a:pPr>
                <a:r>
                  <a:rPr lang="en-US" altLang="zh-CN" sz="2000" dirty="0" err="1"/>
                  <a:t>Downsampling</a:t>
                </a:r>
                <a:r>
                  <a:rPr lang="en-US" altLang="zh-CN" sz="2000" dirty="0"/>
                  <a:t> with the number of feature maps ﬁxed</a:t>
                </a:r>
              </a:p>
              <a:p>
                <a:r>
                  <a:rPr lang="en-US" altLang="zh-CN" sz="2000" dirty="0"/>
                  <a:t>     </a:t>
                </a:r>
              </a:p>
              <a:p>
                <a:pPr marL="342900" indent="-342900">
                  <a:buFont typeface="Wingdings" pitchFamily="2" charset="2"/>
                  <a:buChar char="ü"/>
                </a:pPr>
                <a:r>
                  <a:rPr lang="en-US" altLang="zh-CN" sz="2000" dirty="0"/>
                  <a:t>Shortcut/Residual/Skip connection with pre-activation</a:t>
                </a:r>
              </a:p>
              <a:p>
                <a:pPr/>
                <a:r>
                  <a:rPr lang="en-US" altLang="zh-CN" sz="2000" dirty="0"/>
                  <a:t>   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b="0" dirty="0"/>
              </a:p>
              <a:p>
                <a:pPr/>
                <a:r>
                  <a:rPr lang="en-US" altLang="zh-CN" sz="2000" b="0" dirty="0"/>
                  <a:t>   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CN" sz="2000" dirty="0"/>
              </a:p>
              <a:p>
                <a:pPr marL="342900" indent="-342900">
                  <a:buFont typeface="Wingdings" pitchFamily="2" charset="2"/>
                  <a:buChar char="ü"/>
                </a:pPr>
                <a:r>
                  <a:rPr lang="en-US" altLang="zh-CN" sz="2000" dirty="0"/>
                  <a:t>Text region embedding enhanced with unsupervised embeddings</a:t>
                </a:r>
              </a:p>
              <a:p>
                <a:r>
                  <a:rPr lang="zh-CN" altLang="en-US" sz="2000" dirty="0"/>
                  <a:t>     等长卷积</a:t>
                </a:r>
                <a:r>
                  <a:rPr lang="en-US" altLang="zh-CN" sz="2000" dirty="0"/>
                  <a:t>+</a:t>
                </a:r>
                <a:r>
                  <a:rPr lang="zh-CN" altLang="en-US" sz="2000" dirty="0"/>
                  <a:t>等长卷积</a:t>
                </a:r>
                <a:r>
                  <a:rPr lang="en-US" altLang="zh-CN" sz="2000" dirty="0"/>
                  <a:t>+1/2</a:t>
                </a:r>
                <a:r>
                  <a:rPr lang="zh-CN" altLang="en-US" sz="2000" dirty="0"/>
                  <a:t>池化</a:t>
                </a:r>
                <a:endParaRPr lang="en-US" altLang="zh-CN" sz="2000" dirty="0"/>
              </a:p>
              <a:p>
                <a:r>
                  <a:rPr lang="en-US" altLang="zh-CN" sz="2000" dirty="0"/>
                  <a:t>     </a:t>
                </a:r>
                <a:r>
                  <a:rPr lang="en" altLang="zh-CN" sz="2000" dirty="0"/>
                  <a:t>tv-embedding</a:t>
                </a:r>
                <a:endParaRPr lang="en-US" altLang="zh-CN" sz="2000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315B5A2-AECE-FF49-A3C2-7273A6B69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263" y="1469483"/>
                <a:ext cx="8059117" cy="2862322"/>
              </a:xfrm>
              <a:prstGeom prst="rect">
                <a:avLst/>
              </a:prstGeom>
              <a:blipFill>
                <a:blip r:embed="rId2"/>
                <a:stretch>
                  <a:fillRect l="-629" t="-885" b="-2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154808C2-4DF1-114E-900D-2AFE4FF7E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556" y="1332571"/>
            <a:ext cx="2114550" cy="26162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0C33A4A-57D7-5542-A270-E3DEACC42EF4}"/>
              </a:ext>
            </a:extLst>
          </p:cNvPr>
          <p:cNvSpPr/>
          <p:nvPr/>
        </p:nvSpPr>
        <p:spPr>
          <a:xfrm>
            <a:off x="495300" y="6325800"/>
            <a:ext cx="66271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[1] </a:t>
            </a:r>
            <a:r>
              <a:rPr lang="zh-CN" altLang="en-US" sz="1200" dirty="0"/>
              <a:t>从</a:t>
            </a:r>
            <a:r>
              <a:rPr lang="en" altLang="zh-CN" sz="1200" dirty="0"/>
              <a:t>DPCNN</a:t>
            </a:r>
            <a:r>
              <a:rPr lang="zh-CN" altLang="en-US" sz="1200" dirty="0"/>
              <a:t>出发，撩一下深层</a:t>
            </a:r>
            <a:r>
              <a:rPr lang="en" altLang="zh-CN" sz="1200" dirty="0"/>
              <a:t>word-level</a:t>
            </a:r>
            <a:r>
              <a:rPr lang="zh-CN" altLang="en-US" sz="1200" dirty="0"/>
              <a:t>文本分类模型 </a:t>
            </a:r>
            <a:r>
              <a:rPr lang="en" altLang="zh-CN" sz="1200" dirty="0">
                <a:hlinkClick r:id="rId4"/>
              </a:rPr>
              <a:t>https://zhuanlan.zhihu.com/p/35457093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73242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A01D9D8-55A4-3147-AF04-1051ACAB950F}"/>
              </a:ext>
            </a:extLst>
          </p:cNvPr>
          <p:cNvSpPr/>
          <p:nvPr/>
        </p:nvSpPr>
        <p:spPr>
          <a:xfrm>
            <a:off x="334963" y="0"/>
            <a:ext cx="46037" cy="116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EE07CC0-26BF-134C-B537-AD070914F5E4}"/>
              </a:ext>
            </a:extLst>
          </p:cNvPr>
          <p:cNvSpPr/>
          <p:nvPr/>
        </p:nvSpPr>
        <p:spPr>
          <a:xfrm>
            <a:off x="449263" y="0"/>
            <a:ext cx="46037" cy="116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531" name="标题 1">
            <a:extLst>
              <a:ext uri="{FF2B5EF4-FFF2-40B4-BE49-F238E27FC236}">
                <a16:creationId xmlns:a16="http://schemas.microsoft.com/office/drawing/2014/main" id="{E5FE997A-570F-E445-A60A-8871E27CE8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CNN+LSTM</a:t>
            </a:r>
            <a:endParaRPr lang="zh-CN" altLang="en-US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315B5A2-AECE-FF49-A3C2-7273A6B693B3}"/>
              </a:ext>
            </a:extLst>
          </p:cNvPr>
          <p:cNvSpPr txBox="1"/>
          <p:nvPr/>
        </p:nvSpPr>
        <p:spPr>
          <a:xfrm>
            <a:off x="838200" y="6187301"/>
            <a:ext cx="7904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[1] Supervised and Semi-Supervised Text Categorization using LSTM for Region Embeddings 2016</a:t>
            </a:r>
          </a:p>
        </p:txBody>
      </p:sp>
    </p:spTree>
    <p:extLst>
      <p:ext uri="{BB962C8B-B14F-4D97-AF65-F5344CB8AC3E}">
        <p14:creationId xmlns:p14="http://schemas.microsoft.com/office/powerpoint/2010/main" val="3516911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A01D9D8-55A4-3147-AF04-1051ACAB950F}"/>
              </a:ext>
            </a:extLst>
          </p:cNvPr>
          <p:cNvSpPr/>
          <p:nvPr/>
        </p:nvSpPr>
        <p:spPr>
          <a:xfrm>
            <a:off x="334963" y="0"/>
            <a:ext cx="46037" cy="116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EE07CC0-26BF-134C-B537-AD070914F5E4}"/>
              </a:ext>
            </a:extLst>
          </p:cNvPr>
          <p:cNvSpPr/>
          <p:nvPr/>
        </p:nvSpPr>
        <p:spPr>
          <a:xfrm>
            <a:off x="449263" y="0"/>
            <a:ext cx="46037" cy="116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531" name="标题 1">
            <a:extLst>
              <a:ext uri="{FF2B5EF4-FFF2-40B4-BE49-F238E27FC236}">
                <a16:creationId xmlns:a16="http://schemas.microsoft.com/office/drawing/2014/main" id="{E5FE997A-570F-E445-A60A-8871E27CE8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b="1" dirty="0"/>
              <a:t>ConvS2S</a:t>
            </a:r>
            <a:endParaRPr lang="zh-CN" altLang="en-US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199A8E-98A5-124B-8ACC-17BDBA020537}"/>
              </a:ext>
            </a:extLst>
          </p:cNvPr>
          <p:cNvSpPr txBox="1"/>
          <p:nvPr/>
        </p:nvSpPr>
        <p:spPr>
          <a:xfrm>
            <a:off x="838200" y="1683834"/>
            <a:ext cx="42579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dirty="0"/>
              <a:t>ConvS2S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kumimoji="1" lang="en" altLang="zh-CN" dirty="0"/>
              <a:t>Position embedding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kumimoji="1" lang="en" altLang="zh-CN" dirty="0"/>
              <a:t>Gated linear units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kumimoji="1" lang="en" altLang="zh-CN" dirty="0"/>
              <a:t>Residual connection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kumimoji="1" lang="en" altLang="zh-CN" dirty="0"/>
              <a:t>Multi-step Attention</a:t>
            </a: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408DAE-7F67-734F-A81F-2979B8372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25974"/>
            <a:ext cx="3810000" cy="1524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140FB1B-48DC-6C4C-9C66-98B35B3D2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0734"/>
            <a:ext cx="4700302" cy="5833956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8530B42C-566D-D44B-B834-C08904920B3C}"/>
              </a:ext>
            </a:extLst>
          </p:cNvPr>
          <p:cNvSpPr/>
          <p:nvPr/>
        </p:nvSpPr>
        <p:spPr>
          <a:xfrm>
            <a:off x="495300" y="6187301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/>
              <a:t>[1] </a:t>
            </a:r>
            <a:r>
              <a:rPr lang="zh-CN" altLang="en-US" sz="1200" dirty="0"/>
              <a:t>Gehring, Jonas, Convolutional sequence to sequence learning</a:t>
            </a:r>
            <a:r>
              <a:rPr lang="en-US" altLang="zh-CN" sz="1200" dirty="0"/>
              <a:t> ICML</a:t>
            </a:r>
            <a:r>
              <a:rPr lang="zh-CN" altLang="en-US" sz="1200" dirty="0"/>
              <a:t> 2017</a:t>
            </a:r>
            <a:endParaRPr lang="en-US" altLang="zh-CN" sz="1200" dirty="0"/>
          </a:p>
          <a:p>
            <a:r>
              <a:rPr lang="en-US" altLang="zh-CN" sz="1200" dirty="0"/>
              <a:t>[2] </a:t>
            </a:r>
            <a:r>
              <a:rPr lang="zh-CN" altLang="en-US" sz="1200" dirty="0"/>
              <a:t>从</a:t>
            </a:r>
            <a:r>
              <a:rPr lang="en-US" altLang="zh-CN" sz="1200" dirty="0"/>
              <a:t>ConvS2S</a:t>
            </a:r>
            <a:r>
              <a:rPr lang="zh-CN" altLang="en-US" sz="1200" dirty="0"/>
              <a:t>到</a:t>
            </a:r>
            <a:r>
              <a:rPr lang="en-US" altLang="zh-CN" sz="1200" dirty="0"/>
              <a:t>Transformer</a:t>
            </a:r>
            <a:r>
              <a:rPr lang="zh-CN" altLang="en-US" sz="1200" dirty="0"/>
              <a:t> </a:t>
            </a:r>
            <a:r>
              <a:rPr lang="en-US" altLang="zh-CN" sz="1200" dirty="0">
                <a:hlinkClick r:id="rId4"/>
              </a:rPr>
              <a:t>https://zhuanlan.zhihu.com/p/27464080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2199946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A01D9D8-55A4-3147-AF04-1051ACAB950F}"/>
              </a:ext>
            </a:extLst>
          </p:cNvPr>
          <p:cNvSpPr/>
          <p:nvPr/>
        </p:nvSpPr>
        <p:spPr>
          <a:xfrm>
            <a:off x="334963" y="0"/>
            <a:ext cx="46037" cy="116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EE07CC0-26BF-134C-B537-AD070914F5E4}"/>
              </a:ext>
            </a:extLst>
          </p:cNvPr>
          <p:cNvSpPr/>
          <p:nvPr/>
        </p:nvSpPr>
        <p:spPr>
          <a:xfrm>
            <a:off x="449263" y="0"/>
            <a:ext cx="46037" cy="116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531" name="标题 1">
            <a:extLst>
              <a:ext uri="{FF2B5EF4-FFF2-40B4-BE49-F238E27FC236}">
                <a16:creationId xmlns:a16="http://schemas.microsoft.com/office/drawing/2014/main" id="{E5FE997A-570F-E445-A60A-8871E27CE8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" b="1" dirty="0"/>
              <a:t>下周</a:t>
            </a:r>
            <a:endParaRPr lang="zh-CN" altLang="en-US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315B5A2-AECE-FF49-A3C2-7273A6B693B3}"/>
              </a:ext>
            </a:extLst>
          </p:cNvPr>
          <p:cNvSpPr txBox="1"/>
          <p:nvPr/>
        </p:nvSpPr>
        <p:spPr>
          <a:xfrm>
            <a:off x="838200" y="1558693"/>
            <a:ext cx="35131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LSTM</a:t>
            </a:r>
          </a:p>
          <a:p>
            <a:r>
              <a:rPr lang="en-US" altLang="zh-CN" sz="2000" dirty="0"/>
              <a:t>Attention</a:t>
            </a:r>
          </a:p>
          <a:p>
            <a:r>
              <a:rPr lang="en-US" altLang="zh-CN" sz="2000" dirty="0"/>
              <a:t>Transformer</a:t>
            </a:r>
          </a:p>
          <a:p>
            <a:r>
              <a:rPr lang="en-US" altLang="zh-CN" sz="2000" dirty="0"/>
              <a:t>Bert</a:t>
            </a:r>
          </a:p>
          <a:p>
            <a:r>
              <a:rPr lang="en-US" altLang="zh-CN" sz="2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72823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A01D9D8-55A4-3147-AF04-1051ACAB950F}"/>
              </a:ext>
            </a:extLst>
          </p:cNvPr>
          <p:cNvSpPr/>
          <p:nvPr/>
        </p:nvSpPr>
        <p:spPr>
          <a:xfrm>
            <a:off x="334963" y="0"/>
            <a:ext cx="46037" cy="116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EE07CC0-26BF-134C-B537-AD070914F5E4}"/>
              </a:ext>
            </a:extLst>
          </p:cNvPr>
          <p:cNvSpPr/>
          <p:nvPr/>
        </p:nvSpPr>
        <p:spPr>
          <a:xfrm>
            <a:off x="449263" y="0"/>
            <a:ext cx="46037" cy="116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411" name="标题 1">
            <a:extLst>
              <a:ext uri="{FF2B5EF4-FFF2-40B4-BE49-F238E27FC236}">
                <a16:creationId xmlns:a16="http://schemas.microsoft.com/office/drawing/2014/main" id="{83D42FA7-FF58-2D45-8176-D6CB676906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CNN</a:t>
            </a:r>
            <a:endParaRPr lang="zh-CN" altLang="en-US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3E3192A-A6DF-3B4F-B35B-3A6037B83CB2}"/>
              </a:ext>
            </a:extLst>
          </p:cNvPr>
          <p:cNvSpPr txBox="1"/>
          <p:nvPr/>
        </p:nvSpPr>
        <p:spPr>
          <a:xfrm>
            <a:off x="970747" y="3668248"/>
            <a:ext cx="5798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000" dirty="0">
                <a:solidFill>
                  <a:srgbClr val="2C3E5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INPUT -&gt; [[CONV]*N -&gt; POOL?]*M -&gt; [FC]*K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1CAF16A-DEF0-8A45-93EF-080FA46DF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19" y="1634720"/>
            <a:ext cx="6299848" cy="171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692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A01D9D8-55A4-3147-AF04-1051ACAB950F}"/>
              </a:ext>
            </a:extLst>
          </p:cNvPr>
          <p:cNvSpPr/>
          <p:nvPr/>
        </p:nvSpPr>
        <p:spPr>
          <a:xfrm>
            <a:off x="334963" y="0"/>
            <a:ext cx="46037" cy="116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EE07CC0-26BF-134C-B537-AD070914F5E4}"/>
              </a:ext>
            </a:extLst>
          </p:cNvPr>
          <p:cNvSpPr/>
          <p:nvPr/>
        </p:nvSpPr>
        <p:spPr>
          <a:xfrm>
            <a:off x="449263" y="0"/>
            <a:ext cx="46037" cy="116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411" name="标题 1">
            <a:extLst>
              <a:ext uri="{FF2B5EF4-FFF2-40B4-BE49-F238E27FC236}">
                <a16:creationId xmlns:a16="http://schemas.microsoft.com/office/drawing/2014/main" id="{83D42FA7-FF58-2D45-8176-D6CB676906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CNN</a:t>
            </a:r>
            <a:endParaRPr lang="zh-CN" altLang="en-US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3E3192A-A6DF-3B4F-B35B-3A6037B83CB2}"/>
              </a:ext>
            </a:extLst>
          </p:cNvPr>
          <p:cNvSpPr txBox="1"/>
          <p:nvPr/>
        </p:nvSpPr>
        <p:spPr>
          <a:xfrm>
            <a:off x="838200" y="1225689"/>
            <a:ext cx="91440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核心思想</a:t>
            </a:r>
            <a:r>
              <a:rPr lang="zh-CN" altLang="en-US" sz="2000" dirty="0"/>
              <a:t>：将</a:t>
            </a:r>
            <a:r>
              <a:rPr lang="zh-CN" altLang="en-US" sz="2000" b="1" dirty="0"/>
              <a:t>局部连接</a:t>
            </a:r>
            <a:r>
              <a:rPr lang="en-US" altLang="zh-CN" sz="2000" dirty="0"/>
              <a:t>/</a:t>
            </a:r>
            <a:r>
              <a:rPr lang="zh-CN" altLang="en-US" sz="2000" dirty="0"/>
              <a:t>局部感知</a:t>
            </a:r>
            <a:r>
              <a:rPr lang="en-US" altLang="zh-CN" sz="2000" dirty="0"/>
              <a:t>/</a:t>
            </a:r>
            <a:r>
              <a:rPr lang="zh-CN" altLang="en-US" sz="2000" dirty="0"/>
              <a:t>稀疏连接、</a:t>
            </a:r>
            <a:r>
              <a:rPr lang="zh-CN" altLang="en-US" sz="2000" b="1" dirty="0"/>
              <a:t>权值共享</a:t>
            </a:r>
            <a:r>
              <a:rPr lang="zh-CN" altLang="en-US" sz="2000" dirty="0"/>
              <a:t>以及</a:t>
            </a:r>
            <a:r>
              <a:rPr lang="zh-CN" altLang="en-US" sz="2000" b="1" dirty="0"/>
              <a:t>下采样</a:t>
            </a:r>
            <a:r>
              <a:rPr lang="zh-CN" altLang="en-US" sz="2000" dirty="0"/>
              <a:t>这三种结构思想结合起来获得位移、尺度、形变不变性。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b="1" dirty="0"/>
              <a:t>局部连接</a:t>
            </a:r>
          </a:p>
          <a:p>
            <a:r>
              <a:rPr lang="zh-CN" altLang="en-US" sz="2000" dirty="0"/>
              <a:t>感受野是指一个二维区域：某一层输出结果中一个元素所对应的输入层的区域大小。感受野的值可以大致用来判断每一层的抽象层次。感受野越小则表示其所包含的特征越趋向于局部和细节。 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b="1" dirty="0"/>
              <a:t>权值共享</a:t>
            </a:r>
          </a:p>
          <a:p>
            <a:r>
              <a:rPr lang="zh-CN" altLang="en-US" sz="2000" dirty="0"/>
              <a:t>相同深度的神经元权重共享</a:t>
            </a:r>
            <a:endParaRPr lang="en-US" altLang="zh-CN" sz="2000" dirty="0"/>
          </a:p>
          <a:p>
            <a:r>
              <a:rPr lang="zh-CN" altLang="en-US" sz="2000" dirty="0"/>
              <a:t> </a:t>
            </a:r>
          </a:p>
          <a:p>
            <a:r>
              <a:rPr lang="zh-CN" altLang="en-US" sz="2000" b="1" dirty="0"/>
              <a:t>下采样</a:t>
            </a:r>
          </a:p>
          <a:p>
            <a:r>
              <a:rPr lang="zh-CN" altLang="en-US" sz="2000" dirty="0"/>
              <a:t>非线性下采样：池化</a:t>
            </a:r>
          </a:p>
          <a:p>
            <a:r>
              <a:rPr lang="zh-CN" altLang="en-US" sz="2000" dirty="0"/>
              <a:t>池化包括最大池化、平均池化、随机池化等。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/>
              <a:t>增大感受野</a:t>
            </a:r>
            <a:endParaRPr lang="en-US" altLang="zh-CN" sz="20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/>
              <a:t>减轻模型过拟合</a:t>
            </a:r>
            <a:endParaRPr lang="en-US" altLang="zh-CN" sz="20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/>
              <a:t>减少模型参数</a:t>
            </a:r>
            <a:endParaRPr lang="e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13510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A01D9D8-55A4-3147-AF04-1051ACAB950F}"/>
              </a:ext>
            </a:extLst>
          </p:cNvPr>
          <p:cNvSpPr/>
          <p:nvPr/>
        </p:nvSpPr>
        <p:spPr>
          <a:xfrm>
            <a:off x="334963" y="0"/>
            <a:ext cx="46037" cy="116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EE07CC0-26BF-134C-B537-AD070914F5E4}"/>
              </a:ext>
            </a:extLst>
          </p:cNvPr>
          <p:cNvSpPr/>
          <p:nvPr/>
        </p:nvSpPr>
        <p:spPr>
          <a:xfrm>
            <a:off x="449263" y="0"/>
            <a:ext cx="46037" cy="116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531" name="标题 1">
            <a:extLst>
              <a:ext uri="{FF2B5EF4-FFF2-40B4-BE49-F238E27FC236}">
                <a16:creationId xmlns:a16="http://schemas.microsoft.com/office/drawing/2014/main" id="{E5FE997A-570F-E445-A60A-8871E27CE8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Convolution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315B5A2-AECE-FF49-A3C2-7273A6B693B3}"/>
                  </a:ext>
                </a:extLst>
              </p:cNvPr>
              <p:cNvSpPr txBox="1"/>
              <p:nvPr/>
            </p:nvSpPr>
            <p:spPr>
              <a:xfrm>
                <a:off x="658091" y="1604241"/>
                <a:ext cx="8653491" cy="1388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" sz="2000" dirty="0">
                    <a:latin typeface="+mn-ea"/>
                    <a:ea typeface="+mn-ea"/>
                  </a:rPr>
                  <a:t>函数</a:t>
                </a:r>
                <a:r>
                  <a:rPr lang="en-US" altLang="zh-CN" sz="2000" dirty="0">
                    <a:latin typeface="+mn-ea"/>
                    <a:ea typeface="+mn-ea"/>
                  </a:rPr>
                  <a:t>f</a:t>
                </a:r>
                <a:r>
                  <a:rPr lang="zh-CN" altLang="en-US" sz="2000" dirty="0">
                    <a:latin typeface="+mn-ea"/>
                    <a:ea typeface="+mn-ea"/>
                  </a:rPr>
                  <a:t>与函数</a:t>
                </a:r>
                <a:r>
                  <a:rPr lang="en-US" altLang="zh-CN" sz="2000" dirty="0">
                    <a:latin typeface="+mn-ea"/>
                    <a:ea typeface="+mn-ea"/>
                  </a:rPr>
                  <a:t>g</a:t>
                </a:r>
                <a:r>
                  <a:rPr lang="zh-CN" altLang="en-US" sz="2000" dirty="0">
                    <a:latin typeface="+mn-ea"/>
                    <a:ea typeface="+mn-ea"/>
                  </a:rPr>
                  <a:t>的卷积：</a:t>
                </a:r>
                <a:endParaRPr lang="en-US" altLang="zh-CN" sz="2000" i="1" dirty="0">
                  <a:latin typeface="+mn-ea"/>
                  <a:ea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i="1" dirty="0">
                          <a:latin typeface="Cambria Math" panose="02040503050406030204" pitchFamily="18" charset="0"/>
                          <a:ea typeface="+mn-ea"/>
                        </a:rPr>
                        <m:t>h</m:t>
                      </m:r>
                      <m:d>
                        <m:d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𝑥</m:t>
                          </m:r>
                        </m:e>
                      </m:d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d>
                        <m:d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𝑓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∗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𝑥</m:t>
                          </m:r>
                        </m:e>
                      </m:d>
                      <m:r>
                        <m:rPr>
                          <m:nor/>
                        </m:rPr>
                        <a:rPr lang="en" altLang="zh-CN" sz="2000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" altLang="zh-CN" sz="20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" altLang="zh-CN" sz="2000" i="1" dirty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m:rPr>
                              <m:nor/>
                            </m:rPr>
                            <a:rPr lang="en" altLang="zh-CN" sz="2000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τ</m:t>
                          </m:r>
                          <m:r>
                            <m:rPr>
                              <m:nor/>
                            </m:rPr>
                            <a:rPr lang="en" altLang="zh-CN" sz="2000" dirty="0"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m:rPr>
                              <m:nor/>
                            </m:rPr>
                            <a:rPr lang="en-US" altLang="zh-CN" sz="2000" dirty="0"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m:rPr>
                              <m:nor/>
                            </m:rPr>
                            <a:rPr lang="en" altLang="zh-CN" sz="2000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zh-CN" sz="2000" dirty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altLang="zh-CN" sz="2000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τ</m:t>
                          </m:r>
                          <m:r>
                            <m:rPr>
                              <m:nor/>
                            </m:rPr>
                            <a:rPr lang="en" altLang="zh-CN" sz="2000" dirty="0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nary>
                      <m:r>
                        <m:rPr>
                          <m:nor/>
                        </m:rPr>
                        <a:rPr lang="en" altLang="zh-CN" sz="2000" dirty="0"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l-GR" altLang="zh-C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τ</m:t>
                      </m:r>
                    </m:oMath>
                  </m:oMathPara>
                </a14:m>
                <a:endParaRPr lang="en-US" altLang="zh-CN" sz="2000" dirty="0">
                  <a:latin typeface="+mn-ea"/>
                  <a:ea typeface="Cambria Math" panose="02040503050406030204" pitchFamily="18" charset="0"/>
                </a:endParaRPr>
              </a:p>
              <a:p>
                <a:r>
                  <a:rPr lang="zh-CN" altLang="en-US" sz="2000" dirty="0">
                    <a:latin typeface="+mn-ea"/>
                    <a:ea typeface="+mn-ea"/>
                  </a:rPr>
                  <a:t>理解：先将一个函数翻转，然后两个函数加权叠加。</a:t>
                </a:r>
                <a:endParaRPr lang="en-US" altLang="zh-CN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315B5A2-AECE-FF49-A3C2-7273A6B69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91" y="1604241"/>
                <a:ext cx="8653491" cy="1388265"/>
              </a:xfrm>
              <a:prstGeom prst="rect">
                <a:avLst/>
              </a:prstGeom>
              <a:blipFill>
                <a:blip r:embed="rId2"/>
                <a:stretch>
                  <a:fillRect l="-733" t="-64865" b="-107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9F547CD6-6EAF-2347-B5BC-BD6449A14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91" y="3562198"/>
            <a:ext cx="4572000" cy="24384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DD63035-A42A-244D-BD91-701795825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7660" y="3562198"/>
            <a:ext cx="5288096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62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A01D9D8-55A4-3147-AF04-1051ACAB950F}"/>
              </a:ext>
            </a:extLst>
          </p:cNvPr>
          <p:cNvSpPr/>
          <p:nvPr/>
        </p:nvSpPr>
        <p:spPr>
          <a:xfrm>
            <a:off x="334963" y="0"/>
            <a:ext cx="46037" cy="116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EE07CC0-26BF-134C-B537-AD070914F5E4}"/>
              </a:ext>
            </a:extLst>
          </p:cNvPr>
          <p:cNvSpPr/>
          <p:nvPr/>
        </p:nvSpPr>
        <p:spPr>
          <a:xfrm>
            <a:off x="449263" y="0"/>
            <a:ext cx="46037" cy="116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531" name="标题 1">
            <a:extLst>
              <a:ext uri="{FF2B5EF4-FFF2-40B4-BE49-F238E27FC236}">
                <a16:creationId xmlns:a16="http://schemas.microsoft.com/office/drawing/2014/main" id="{E5FE997A-570F-E445-A60A-8871E27CE8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Cross-correlation</a:t>
            </a:r>
            <a:endParaRPr lang="zh-CN" alt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315B5A2-AECE-FF49-A3C2-7273A6B693B3}"/>
                  </a:ext>
                </a:extLst>
              </p:cNvPr>
              <p:cNvSpPr txBox="1"/>
              <p:nvPr/>
            </p:nvSpPr>
            <p:spPr>
              <a:xfrm>
                <a:off x="495300" y="1641187"/>
                <a:ext cx="6435436" cy="2619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" sz="2000" dirty="0">
                    <a:latin typeface="+mn-ea"/>
                  </a:rPr>
                  <a:t>函数</a:t>
                </a:r>
                <a:r>
                  <a:rPr lang="en-US" altLang="zh-CN" sz="2000" dirty="0">
                    <a:latin typeface="+mn-ea"/>
                  </a:rPr>
                  <a:t>f</a:t>
                </a:r>
                <a:r>
                  <a:rPr lang="zh-CN" altLang="en-US" sz="2000" dirty="0">
                    <a:latin typeface="+mn-ea"/>
                  </a:rPr>
                  <a:t>与函数</a:t>
                </a:r>
                <a:r>
                  <a:rPr lang="en-US" altLang="zh-CN" sz="2000" dirty="0">
                    <a:latin typeface="+mn-ea"/>
                  </a:rPr>
                  <a:t>g</a:t>
                </a:r>
                <a:r>
                  <a:rPr lang="zh-CN" altLang="en-US" sz="2000" dirty="0">
                    <a:latin typeface="+mn-ea"/>
                  </a:rPr>
                  <a:t>的互相关：</a:t>
                </a:r>
                <a:endParaRPr lang="en" altLang="zh-CN" sz="2000" dirty="0">
                  <a:latin typeface="+mn-lt"/>
                  <a:ea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i="1" dirty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nor/>
                        </m:rPr>
                        <a:rPr lang="en" altLang="zh-CN" sz="2000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" altLang="zh-CN" sz="20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" altLang="zh-CN" sz="2000" i="1" dirty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m:rPr>
                              <m:nor/>
                            </m:rPr>
                            <a:rPr lang="en" altLang="zh-CN" sz="2000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τ</m:t>
                          </m:r>
                          <m:r>
                            <m:rPr>
                              <m:nor/>
                            </m:rPr>
                            <a:rPr lang="en" altLang="zh-CN" sz="2000" dirty="0"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m:rPr>
                              <m:nor/>
                            </m:rPr>
                            <a:rPr lang="en-US" altLang="zh-CN" sz="2000" dirty="0"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m:rPr>
                              <m:nor/>
                            </m:rPr>
                            <a:rPr lang="en" altLang="zh-CN" sz="2000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zh-CN" sz="2000" dirty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τ</m:t>
                          </m:r>
                          <m:r>
                            <m:rPr>
                              <m:nor/>
                            </m:rPr>
                            <a:rPr lang="en" altLang="zh-CN" sz="2000" dirty="0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nary>
                      <m:r>
                        <m:rPr>
                          <m:nor/>
                        </m:rPr>
                        <a:rPr lang="en" altLang="zh-CN" sz="2000" dirty="0"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l-GR" altLang="zh-C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τ</m:t>
                      </m:r>
                    </m:oMath>
                  </m:oMathPara>
                </a14:m>
                <a:endParaRPr lang="en-US" altLang="zh-CN" sz="2000" dirty="0">
                  <a:latin typeface="+mn-ea"/>
                  <a:ea typeface="Cambria Math" panose="02040503050406030204" pitchFamily="18" charset="0"/>
                </a:endParaRPr>
              </a:p>
              <a:p>
                <a:r>
                  <a:rPr lang="zh-CN" altLang="en-US" sz="2000" dirty="0">
                    <a:latin typeface="+mn-ea"/>
                  </a:rPr>
                  <a:t>理解：两个函数加权叠加。</a:t>
                </a:r>
                <a:endParaRPr lang="en-US" altLang="zh-CN" sz="2000" dirty="0">
                  <a:latin typeface="+mn-ea"/>
                </a:endParaRPr>
              </a:p>
              <a:p>
                <a:r>
                  <a:rPr lang="zh-CN" altLang="en-US" sz="2000" dirty="0">
                    <a:latin typeface="+mn-ea"/>
                  </a:rPr>
                  <a:t>意义：模板匹配，</a:t>
                </a:r>
                <a:r>
                  <a:rPr lang="zh-CN" altLang="en-US" sz="2000" dirty="0"/>
                  <a:t>比较两个矩阵的相似程度</a:t>
                </a:r>
                <a:endParaRPr lang="en" altLang="zh-CN" sz="2000" dirty="0">
                  <a:latin typeface="+mn-ea"/>
                </a:endParaRPr>
              </a:p>
              <a:p>
                <a:endParaRPr lang="en" altLang="zh-CN" sz="2000" dirty="0"/>
              </a:p>
              <a:p>
                <a:r>
                  <a:rPr lang="en" altLang="zh-CN" sz="2000" dirty="0"/>
                  <a:t>Convolution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=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kernel </a:t>
                </a:r>
                <a:r>
                  <a:rPr lang="zh-CN" altLang="en-US" sz="2000" dirty="0"/>
                  <a:t>旋转</a:t>
                </a:r>
                <a:r>
                  <a:rPr lang="en-US" altLang="zh-CN" sz="2000" dirty="0"/>
                  <a:t>180</a:t>
                </a:r>
                <a:r>
                  <a:rPr lang="zh-CN" altLang="en-US" sz="2000" dirty="0"/>
                  <a:t>度</a:t>
                </a:r>
                <a:r>
                  <a:rPr lang="en-US" altLang="zh-CN" sz="2000" dirty="0"/>
                  <a:t>+</a:t>
                </a:r>
                <a:r>
                  <a:rPr lang="zh-CN" altLang="en-US" sz="2000" dirty="0"/>
                  <a:t> </a:t>
                </a:r>
                <a:r>
                  <a:rPr lang="en" altLang="zh-CN" sz="2000" dirty="0"/>
                  <a:t>cross-correlation</a:t>
                </a:r>
              </a:p>
              <a:p>
                <a:r>
                  <a:rPr lang="en" altLang="zh-CN" sz="2000" dirty="0"/>
                  <a:t>CNN</a:t>
                </a:r>
                <a:r>
                  <a:rPr lang="zh-CN" altLang="en-US" sz="2000" dirty="0"/>
                  <a:t>中的卷积实际上指的是：</a:t>
                </a:r>
                <a:r>
                  <a:rPr lang="en" altLang="zh-CN" sz="2000" dirty="0"/>
                  <a:t>cross-correlation</a:t>
                </a: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315B5A2-AECE-FF49-A3C2-7273A6B69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" y="1641187"/>
                <a:ext cx="6435436" cy="2619371"/>
              </a:xfrm>
              <a:prstGeom prst="rect">
                <a:avLst/>
              </a:prstGeom>
              <a:blipFill>
                <a:blip r:embed="rId2"/>
                <a:stretch>
                  <a:fillRect l="-787" t="-34783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04F1DB20-28BF-2A4F-A135-3EB4E8481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821" y="1590387"/>
            <a:ext cx="5099811" cy="409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08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A01D9D8-55A4-3147-AF04-1051ACAB950F}"/>
              </a:ext>
            </a:extLst>
          </p:cNvPr>
          <p:cNvSpPr/>
          <p:nvPr/>
        </p:nvSpPr>
        <p:spPr>
          <a:xfrm>
            <a:off x="334963" y="0"/>
            <a:ext cx="46037" cy="116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EE07CC0-26BF-134C-B537-AD070914F5E4}"/>
              </a:ext>
            </a:extLst>
          </p:cNvPr>
          <p:cNvSpPr/>
          <p:nvPr/>
        </p:nvSpPr>
        <p:spPr>
          <a:xfrm>
            <a:off x="449263" y="0"/>
            <a:ext cx="46037" cy="116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531" name="标题 1">
            <a:extLst>
              <a:ext uri="{FF2B5EF4-FFF2-40B4-BE49-F238E27FC236}">
                <a16:creationId xmlns:a16="http://schemas.microsoft.com/office/drawing/2014/main" id="{E5FE997A-570F-E445-A60A-8871E27CE8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Convolution</a:t>
            </a:r>
            <a:endParaRPr lang="zh-CN" altLang="en-US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315B5A2-AECE-FF49-A3C2-7273A6B693B3}"/>
              </a:ext>
            </a:extLst>
          </p:cNvPr>
          <p:cNvSpPr txBox="1"/>
          <p:nvPr/>
        </p:nvSpPr>
        <p:spPr>
          <a:xfrm>
            <a:off x="838200" y="1168400"/>
            <a:ext cx="955270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卷积层尺寸的计算：</a:t>
            </a:r>
          </a:p>
          <a:p>
            <a:endParaRPr lang="en-US" altLang="zh-CN" sz="2000" dirty="0"/>
          </a:p>
          <a:p>
            <a:r>
              <a:rPr lang="zh-CN" altLang="en-US" sz="2000" b="1" dirty="0"/>
              <a:t>输入矩阵</a:t>
            </a:r>
            <a:r>
              <a:rPr lang="zh-CN" altLang="en-US" sz="2000" dirty="0"/>
              <a:t>：四维：</a:t>
            </a:r>
            <a:r>
              <a:rPr lang="en" altLang="zh-CN" sz="2000" dirty="0"/>
              <a:t>[batch, height, width, </a:t>
            </a:r>
            <a:r>
              <a:rPr lang="en" altLang="zh-CN" sz="2000" dirty="0" err="1"/>
              <a:t>in_channel</a:t>
            </a:r>
            <a:r>
              <a:rPr lang="en" altLang="zh-CN" sz="2000" dirty="0"/>
              <a:t>]</a:t>
            </a:r>
          </a:p>
          <a:p>
            <a:r>
              <a:rPr lang="en-US" altLang="zh-CN" sz="2000" dirty="0" err="1"/>
              <a:t>batch_size</a:t>
            </a:r>
            <a:r>
              <a:rPr lang="zh-CN" altLang="en-US" sz="2000" dirty="0"/>
              <a:t>、图像高度、图像宽度、图像通道数</a:t>
            </a:r>
            <a:endParaRPr lang="en" altLang="zh-CN" sz="2000" dirty="0"/>
          </a:p>
          <a:p>
            <a:endParaRPr lang="en-US" altLang="zh-CN" sz="2000" dirty="0"/>
          </a:p>
          <a:p>
            <a:r>
              <a:rPr lang="zh-CN" altLang="en-US" sz="2000" b="1" dirty="0"/>
              <a:t>输出矩阵</a:t>
            </a:r>
            <a:r>
              <a:rPr lang="zh-CN" altLang="en-US" sz="2000" dirty="0"/>
              <a:t>：与输出矩阵的维度含义相同，</a:t>
            </a:r>
            <a:r>
              <a:rPr lang="en" altLang="zh-CN" sz="2000" dirty="0"/>
              <a:t>[batch, height, width, </a:t>
            </a:r>
            <a:r>
              <a:rPr lang="en" altLang="zh-CN" sz="2000" dirty="0" err="1"/>
              <a:t>out_channel</a:t>
            </a:r>
            <a:r>
              <a:rPr lang="en" altLang="zh-CN" sz="2000" dirty="0"/>
              <a:t>]</a:t>
            </a:r>
          </a:p>
          <a:p>
            <a:endParaRPr lang="en-US" altLang="zh-CN" sz="2000" dirty="0"/>
          </a:p>
          <a:p>
            <a:r>
              <a:rPr lang="zh-CN" altLang="en-US" sz="2000" b="1" dirty="0"/>
              <a:t>权重矩阵（卷积核）</a:t>
            </a:r>
            <a:r>
              <a:rPr lang="zh-CN" altLang="en-US" sz="2000" dirty="0"/>
              <a:t>：四维：</a:t>
            </a:r>
            <a:r>
              <a:rPr lang="en" altLang="zh-CN" sz="2000" dirty="0"/>
              <a:t>[height, width, </a:t>
            </a:r>
            <a:r>
              <a:rPr lang="en" altLang="zh-CN" sz="2000" dirty="0" err="1"/>
              <a:t>in_channel</a:t>
            </a:r>
            <a:r>
              <a:rPr lang="en" altLang="zh-CN" sz="2000" dirty="0"/>
              <a:t>, </a:t>
            </a:r>
            <a:r>
              <a:rPr lang="en" altLang="zh-CN" sz="2000" dirty="0" err="1"/>
              <a:t>out_channel</a:t>
            </a:r>
            <a:r>
              <a:rPr lang="en" altLang="zh-CN" sz="2000" dirty="0"/>
              <a:t>/</a:t>
            </a:r>
            <a:r>
              <a:rPr lang="en" altLang="zh-CN" sz="2000" dirty="0" err="1"/>
              <a:t>filter_num</a:t>
            </a:r>
            <a:r>
              <a:rPr lang="en" altLang="zh-CN" sz="2000" dirty="0"/>
              <a:t>]</a:t>
            </a:r>
          </a:p>
          <a:p>
            <a:r>
              <a:rPr lang="zh-CN" altLang="en-US" sz="2000" dirty="0"/>
              <a:t>卷积核高度、卷积核宽度、输入通道数、输出通道数（卷积核个数）</a:t>
            </a:r>
          </a:p>
          <a:p>
            <a:endParaRPr lang="en-US" altLang="zh-CN" sz="2000" dirty="0"/>
          </a:p>
          <a:p>
            <a:r>
              <a:rPr lang="zh-CN" altLang="en-US" sz="2000" dirty="0"/>
              <a:t>相互关系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/>
              <a:t>卷积核的输入通道数</a:t>
            </a:r>
            <a:r>
              <a:rPr lang="en-US" altLang="zh-CN" sz="2000" dirty="0"/>
              <a:t>=</a:t>
            </a:r>
            <a:r>
              <a:rPr lang="zh-CN" altLang="en-US" sz="2000" dirty="0"/>
              <a:t> 输入矩阵的通道数</a:t>
            </a:r>
            <a:endParaRPr lang="en-US" altLang="zh-CN" sz="20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/>
              <a:t>输出矩阵的通道数由卷积核的输出通道数所决定。</a:t>
            </a:r>
            <a:endParaRPr lang="en-US" altLang="zh-CN" sz="20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/>
              <a:t>输出矩阵的高度和宽度由输入矩阵、卷积核、扫描方式所共同决定。计算公式如下。</a:t>
            </a:r>
            <a:endParaRPr lang="en-US" altLang="zh-CN" sz="2000" dirty="0"/>
          </a:p>
          <a:p>
            <a:pPr marL="457200" indent="-457200">
              <a:buFont typeface="+mj-lt"/>
              <a:buAutoNum type="arabicPeriod"/>
            </a:pPr>
            <a:endParaRPr lang="zh-CN" altLang="en-US" sz="2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10D5CFF-AAFC-FE4B-A0CF-D45F01009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127" y="5778758"/>
            <a:ext cx="6248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75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A01D9D8-55A4-3147-AF04-1051ACAB950F}"/>
              </a:ext>
            </a:extLst>
          </p:cNvPr>
          <p:cNvSpPr/>
          <p:nvPr/>
        </p:nvSpPr>
        <p:spPr>
          <a:xfrm>
            <a:off x="334963" y="0"/>
            <a:ext cx="46037" cy="116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EE07CC0-26BF-134C-B537-AD070914F5E4}"/>
              </a:ext>
            </a:extLst>
          </p:cNvPr>
          <p:cNvSpPr/>
          <p:nvPr/>
        </p:nvSpPr>
        <p:spPr>
          <a:xfrm>
            <a:off x="449263" y="0"/>
            <a:ext cx="46037" cy="116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531" name="标题 1">
            <a:extLst>
              <a:ext uri="{FF2B5EF4-FFF2-40B4-BE49-F238E27FC236}">
                <a16:creationId xmlns:a16="http://schemas.microsoft.com/office/drawing/2014/main" id="{E5FE997A-570F-E445-A60A-8871E27CE8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Convolution</a:t>
            </a:r>
            <a:endParaRPr lang="zh-CN" altLang="en-US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315B5A2-AECE-FF49-A3C2-7273A6B693B3}"/>
              </a:ext>
            </a:extLst>
          </p:cNvPr>
          <p:cNvSpPr txBox="1"/>
          <p:nvPr/>
        </p:nvSpPr>
        <p:spPr>
          <a:xfrm>
            <a:off x="838200" y="1168400"/>
            <a:ext cx="955270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卷积层的反向误差传播：</a:t>
            </a:r>
          </a:p>
          <a:p>
            <a:endParaRPr lang="en-US" altLang="zh-CN" sz="2000" dirty="0"/>
          </a:p>
          <a:p>
            <a:r>
              <a:rPr lang="en-US" altLang="zh-CN" sz="2000" dirty="0"/>
              <a:t>Stride =1</a:t>
            </a:r>
            <a:r>
              <a:rPr lang="zh-CN" altLang="en-US" sz="2000" dirty="0"/>
              <a:t>、</a:t>
            </a:r>
            <a:r>
              <a:rPr lang="en" altLang="zh-CN" sz="2000" dirty="0" err="1"/>
              <a:t>in_channel</a:t>
            </a:r>
            <a:r>
              <a:rPr lang="en-US" altLang="zh-CN" sz="2000" dirty="0"/>
              <a:t>=1</a:t>
            </a:r>
            <a:r>
              <a:rPr lang="zh-CN" altLang="en-US" sz="2000" dirty="0"/>
              <a:t>、</a:t>
            </a:r>
            <a:r>
              <a:rPr lang="en" altLang="zh-CN" sz="2000" dirty="0"/>
              <a:t> </a:t>
            </a:r>
            <a:r>
              <a:rPr lang="en" altLang="zh-CN" sz="2000" dirty="0" err="1"/>
              <a:t>filter_num</a:t>
            </a:r>
            <a:r>
              <a:rPr lang="en-US" altLang="zh-CN" sz="2000" dirty="0"/>
              <a:t>=1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/>
              <a:t>对</a:t>
            </a:r>
            <a:r>
              <a:rPr lang="en-US" altLang="zh-CN" sz="2000" dirty="0"/>
              <a:t> </a:t>
            </a:r>
            <a:r>
              <a:rPr lang="en" altLang="zh-CN" sz="2000" dirty="0"/>
              <a:t>sensitivity map </a:t>
            </a:r>
            <a:r>
              <a:rPr lang="zh-CN" altLang="en-US" sz="2000" dirty="0"/>
              <a:t>进行一层全零填充，</a:t>
            </a:r>
            <a:endParaRPr lang="en-US" altLang="zh-CN" sz="20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/>
              <a:t>将卷积核旋转</a:t>
            </a:r>
            <a:r>
              <a:rPr lang="en-US" altLang="zh-CN" sz="2000" dirty="0"/>
              <a:t>180</a:t>
            </a:r>
            <a:r>
              <a:rPr lang="zh-CN" altLang="en-US" sz="2000" dirty="0"/>
              <a:t>度，</a:t>
            </a:r>
            <a:endParaRPr lang="en-US" altLang="zh-CN" sz="20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/>
              <a:t>用卷积核和</a:t>
            </a:r>
            <a:r>
              <a:rPr lang="en-US" altLang="zh-CN" sz="2000" dirty="0"/>
              <a:t> </a:t>
            </a:r>
            <a:r>
              <a:rPr lang="en" altLang="zh-CN" sz="2000" dirty="0"/>
              <a:t>sensitivity map </a:t>
            </a:r>
            <a:r>
              <a:rPr lang="zh-CN" altLang="en" sz="2000" dirty="0"/>
              <a:t>作</a:t>
            </a:r>
            <a:r>
              <a:rPr lang="zh-CN" altLang="en-US" sz="2000" dirty="0"/>
              <a:t>互相关</a:t>
            </a:r>
            <a:endParaRPr lang="en-US" altLang="zh-CN" sz="2000" dirty="0"/>
          </a:p>
          <a:p>
            <a:pPr marL="457200" indent="-457200">
              <a:buFont typeface="+mj-lt"/>
              <a:buAutoNum type="arabicPeriod"/>
            </a:pPr>
            <a:endParaRPr lang="en-US" altLang="zh-CN" sz="2000" dirty="0"/>
          </a:p>
          <a:p>
            <a:r>
              <a:rPr lang="en-US" altLang="zh-CN" sz="2000" dirty="0"/>
              <a:t>Stride =S</a:t>
            </a:r>
            <a:r>
              <a:rPr lang="zh-CN" altLang="en-US" sz="2000" dirty="0"/>
              <a:t>、</a:t>
            </a:r>
            <a:r>
              <a:rPr lang="en" altLang="zh-CN" sz="2000" dirty="0" err="1"/>
              <a:t>in_channel</a:t>
            </a:r>
            <a:r>
              <a:rPr lang="en-US" altLang="zh-CN" sz="2000" dirty="0"/>
              <a:t>=1</a:t>
            </a:r>
            <a:r>
              <a:rPr lang="zh-CN" altLang="en-US" sz="2000" dirty="0"/>
              <a:t>、</a:t>
            </a:r>
            <a:r>
              <a:rPr lang="en" altLang="zh-CN" sz="2000" dirty="0"/>
              <a:t> </a:t>
            </a:r>
            <a:r>
              <a:rPr lang="en" altLang="zh-CN" sz="2000" dirty="0" err="1"/>
              <a:t>filter_num</a:t>
            </a:r>
            <a:r>
              <a:rPr lang="en-US" altLang="zh-CN" sz="2000" dirty="0"/>
              <a:t>=1</a:t>
            </a:r>
          </a:p>
          <a:p>
            <a:r>
              <a:rPr lang="zh-CN" altLang="en-US" sz="2000" dirty="0"/>
              <a:t>删掉 </a:t>
            </a:r>
            <a:r>
              <a:rPr lang="en" altLang="zh-CN" sz="2000" dirty="0"/>
              <a:t>sensitivity map</a:t>
            </a:r>
            <a:r>
              <a:rPr lang="zh-CN" altLang="en-US" sz="2000" dirty="0"/>
              <a:t> 的某些位置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Stride =S</a:t>
            </a:r>
            <a:r>
              <a:rPr lang="zh-CN" altLang="en-US" sz="2000" dirty="0"/>
              <a:t>、 </a:t>
            </a:r>
            <a:r>
              <a:rPr lang="en" altLang="zh-CN" sz="2000" dirty="0" err="1"/>
              <a:t>in_channel</a:t>
            </a:r>
            <a:r>
              <a:rPr lang="en-US" altLang="zh-CN" sz="2000" dirty="0"/>
              <a:t>=</a:t>
            </a:r>
            <a:r>
              <a:rPr lang="zh-CN" altLang="en-US" sz="2000" dirty="0"/>
              <a:t> </a:t>
            </a:r>
            <a:r>
              <a:rPr lang="en-US" altLang="zh-CN" sz="2000" dirty="0"/>
              <a:t>D</a:t>
            </a:r>
            <a:r>
              <a:rPr lang="zh-CN" altLang="en-US" sz="2000" dirty="0"/>
              <a:t>、</a:t>
            </a:r>
            <a:r>
              <a:rPr lang="en" altLang="zh-CN" sz="2000" dirty="0"/>
              <a:t> </a:t>
            </a:r>
            <a:r>
              <a:rPr lang="en" altLang="zh-CN" sz="2000" dirty="0" err="1"/>
              <a:t>filter_num</a:t>
            </a:r>
            <a:r>
              <a:rPr lang="en-US" altLang="zh-CN" sz="2000" dirty="0"/>
              <a:t>=1</a:t>
            </a:r>
          </a:p>
          <a:p>
            <a:r>
              <a:rPr lang="en" altLang="zh-CN" sz="2000" dirty="0"/>
              <a:t>d </a:t>
            </a:r>
            <a:r>
              <a:rPr lang="zh-CN" altLang="en-US" sz="2000" dirty="0"/>
              <a:t>通道的 </a:t>
            </a:r>
            <a:r>
              <a:rPr lang="en" altLang="zh-CN" sz="2000" dirty="0"/>
              <a:t>sensitivity map</a:t>
            </a:r>
            <a:r>
              <a:rPr lang="zh-CN" altLang="en-US" sz="2000" dirty="0"/>
              <a:t> 只与</a:t>
            </a:r>
            <a:r>
              <a:rPr lang="en" altLang="zh-CN" sz="2000" dirty="0"/>
              <a:t>filter</a:t>
            </a:r>
            <a:r>
              <a:rPr lang="zh-CN" altLang="en-US" sz="2000" dirty="0"/>
              <a:t>的</a:t>
            </a:r>
            <a:r>
              <a:rPr lang="en-US" altLang="zh-CN" sz="2000" dirty="0"/>
              <a:t>d </a:t>
            </a:r>
            <a:r>
              <a:rPr lang="zh-CN" altLang="en-US" sz="2000" dirty="0"/>
              <a:t>​通道有关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Stride =S</a:t>
            </a:r>
            <a:r>
              <a:rPr lang="zh-CN" altLang="en-US" sz="2000" dirty="0"/>
              <a:t>、 </a:t>
            </a:r>
            <a:r>
              <a:rPr lang="en" altLang="zh-CN" sz="2000" dirty="0" err="1"/>
              <a:t>in_channel</a:t>
            </a:r>
            <a:r>
              <a:rPr lang="en-US" altLang="zh-CN" sz="2000" dirty="0"/>
              <a:t>=</a:t>
            </a:r>
            <a:r>
              <a:rPr lang="zh-CN" altLang="en-US" sz="2000" dirty="0"/>
              <a:t> </a:t>
            </a:r>
            <a:r>
              <a:rPr lang="en-US" altLang="zh-CN" sz="2000" dirty="0"/>
              <a:t>D</a:t>
            </a:r>
            <a:r>
              <a:rPr lang="zh-CN" altLang="en-US" sz="2000" dirty="0"/>
              <a:t>、</a:t>
            </a:r>
            <a:r>
              <a:rPr lang="en" altLang="zh-CN" sz="2000" dirty="0"/>
              <a:t> </a:t>
            </a:r>
            <a:r>
              <a:rPr lang="en" altLang="zh-CN" sz="2000" dirty="0" err="1"/>
              <a:t>filter_num</a:t>
            </a:r>
            <a:r>
              <a:rPr lang="en-US" altLang="zh-CN" sz="2000" dirty="0"/>
              <a:t>=</a:t>
            </a:r>
            <a:r>
              <a:rPr lang="zh-CN" altLang="en-US" sz="2000" dirty="0"/>
              <a:t> </a:t>
            </a:r>
            <a:r>
              <a:rPr lang="en-US" altLang="zh-CN" sz="2000" dirty="0"/>
              <a:t>N</a:t>
            </a:r>
          </a:p>
          <a:p>
            <a:r>
              <a:rPr lang="en-US" altLang="zh-CN" sz="2000" dirty="0"/>
              <a:t>d </a:t>
            </a:r>
            <a:r>
              <a:rPr lang="zh-CN" altLang="en-US" sz="2000" dirty="0"/>
              <a:t>通道的</a:t>
            </a:r>
            <a:r>
              <a:rPr lang="en-US" altLang="zh-CN" sz="2000" dirty="0"/>
              <a:t>N</a:t>
            </a:r>
            <a:r>
              <a:rPr lang="zh-CN" altLang="en-US" sz="2000" dirty="0"/>
              <a:t>个 </a:t>
            </a:r>
            <a:r>
              <a:rPr lang="en" altLang="zh-CN" sz="2000" dirty="0"/>
              <a:t>sensitivity map</a:t>
            </a:r>
            <a:r>
              <a:rPr lang="zh-CN" altLang="en-US" sz="2000" dirty="0"/>
              <a:t> 按元素相加，得到</a:t>
            </a:r>
            <a:r>
              <a:rPr lang="en-US" altLang="zh-CN" sz="2000" dirty="0"/>
              <a:t>d</a:t>
            </a:r>
            <a:endParaRPr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6D053A-3C3F-994A-B493-6C5E290C4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833" y="842736"/>
            <a:ext cx="3404076" cy="17072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3F767E6-FD4B-4045-9BE9-21CE872D9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017" y="3229787"/>
            <a:ext cx="3077708" cy="264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201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A01D9D8-55A4-3147-AF04-1051ACAB950F}"/>
              </a:ext>
            </a:extLst>
          </p:cNvPr>
          <p:cNvSpPr/>
          <p:nvPr/>
        </p:nvSpPr>
        <p:spPr>
          <a:xfrm>
            <a:off x="334963" y="0"/>
            <a:ext cx="46037" cy="116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EE07CC0-26BF-134C-B537-AD070914F5E4}"/>
              </a:ext>
            </a:extLst>
          </p:cNvPr>
          <p:cNvSpPr/>
          <p:nvPr/>
        </p:nvSpPr>
        <p:spPr>
          <a:xfrm>
            <a:off x="449263" y="0"/>
            <a:ext cx="46037" cy="116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531" name="标题 1">
            <a:extLst>
              <a:ext uri="{FF2B5EF4-FFF2-40B4-BE49-F238E27FC236}">
                <a16:creationId xmlns:a16="http://schemas.microsoft.com/office/drawing/2014/main" id="{E5FE997A-570F-E445-A60A-8871E27CE8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激活函数</a:t>
            </a:r>
            <a:endParaRPr lang="zh-CN" altLang="en-US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315B5A2-AECE-FF49-A3C2-7273A6B693B3}"/>
              </a:ext>
            </a:extLst>
          </p:cNvPr>
          <p:cNvSpPr txBox="1"/>
          <p:nvPr/>
        </p:nvSpPr>
        <p:spPr>
          <a:xfrm>
            <a:off x="838200" y="1168400"/>
            <a:ext cx="95527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激活函数帮助网络获得非线性特征。</a:t>
            </a:r>
          </a:p>
          <a:p>
            <a:endParaRPr lang="zh-CN" altLang="en-US" sz="2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E2AA6D7-1FE7-AB48-9B72-DD6CB0592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765" y="1879600"/>
            <a:ext cx="5080000" cy="381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C9B6534-DF29-0148-BE19-600BB6658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63" y="1645420"/>
            <a:ext cx="6186899" cy="481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61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A01D9D8-55A4-3147-AF04-1051ACAB950F}"/>
              </a:ext>
            </a:extLst>
          </p:cNvPr>
          <p:cNvSpPr/>
          <p:nvPr/>
        </p:nvSpPr>
        <p:spPr>
          <a:xfrm>
            <a:off x="334963" y="0"/>
            <a:ext cx="46037" cy="116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EE07CC0-26BF-134C-B537-AD070914F5E4}"/>
              </a:ext>
            </a:extLst>
          </p:cNvPr>
          <p:cNvSpPr/>
          <p:nvPr/>
        </p:nvSpPr>
        <p:spPr>
          <a:xfrm>
            <a:off x="449263" y="0"/>
            <a:ext cx="46037" cy="116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531" name="标题 1">
            <a:extLst>
              <a:ext uri="{FF2B5EF4-FFF2-40B4-BE49-F238E27FC236}">
                <a16:creationId xmlns:a16="http://schemas.microsoft.com/office/drawing/2014/main" id="{E5FE997A-570F-E445-A60A-8871E27CE8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激活函数</a:t>
            </a:r>
            <a:endParaRPr lang="zh-CN" altLang="en-US" b="1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D6B15852-B7C1-6B4C-802F-FAE705CA48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86014"/>
              </p:ext>
            </p:extLst>
          </p:nvPr>
        </p:nvGraphicFramePr>
        <p:xfrm>
          <a:off x="838200" y="1649026"/>
          <a:ext cx="4302513" cy="4557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985">
                  <a:extLst>
                    <a:ext uri="{9D8B030D-6E8A-4147-A177-3AD203B41FA5}">
                      <a16:colId xmlns:a16="http://schemas.microsoft.com/office/drawing/2014/main" val="108745278"/>
                    </a:ext>
                  </a:extLst>
                </a:gridCol>
                <a:gridCol w="1514264">
                  <a:extLst>
                    <a:ext uri="{9D8B030D-6E8A-4147-A177-3AD203B41FA5}">
                      <a16:colId xmlns:a16="http://schemas.microsoft.com/office/drawing/2014/main" val="1455106421"/>
                    </a:ext>
                  </a:extLst>
                </a:gridCol>
                <a:gridCol w="1514264">
                  <a:extLst>
                    <a:ext uri="{9D8B030D-6E8A-4147-A177-3AD203B41FA5}">
                      <a16:colId xmlns:a16="http://schemas.microsoft.com/office/drawing/2014/main" val="3468074025"/>
                    </a:ext>
                  </a:extLst>
                </a:gridCol>
              </a:tblGrid>
              <a:tr h="609447">
                <a:tc>
                  <a:txBody>
                    <a:bodyPr/>
                    <a:lstStyle/>
                    <a:p>
                      <a:r>
                        <a:rPr lang="zh-CN" altLang="en-US" dirty="0"/>
                        <a:t>激活函数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饱和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</a:t>
                      </a:r>
                      <a:r>
                        <a:rPr lang="en" altLang="zh-CN" dirty="0"/>
                        <a:t>-centered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081487"/>
                  </a:ext>
                </a:extLst>
              </a:tr>
              <a:tr h="657973">
                <a:tc>
                  <a:txBody>
                    <a:bodyPr/>
                    <a:lstStyle/>
                    <a:p>
                      <a:r>
                        <a:rPr lang="en-US" altLang="zh-CN" dirty="0"/>
                        <a:t>Sigmoid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软饱和</a:t>
                      </a:r>
                      <a:endParaRPr lang="en-US" altLang="zh-C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❎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133300"/>
                  </a:ext>
                </a:extLst>
              </a:tr>
              <a:tr h="657973">
                <a:tc>
                  <a:txBody>
                    <a:bodyPr/>
                    <a:lstStyle/>
                    <a:p>
                      <a:r>
                        <a:rPr lang="en" altLang="zh-CN" sz="1800" dirty="0"/>
                        <a:t>Tanh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/>
                        <a:t>软饱和</a:t>
                      </a:r>
                      <a:endParaRPr lang="en-US" altLang="zh-C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266710"/>
                  </a:ext>
                </a:extLst>
              </a:tr>
              <a:tr h="657973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Relu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" sz="1800" dirty="0"/>
                        <a:t>左侧</a:t>
                      </a:r>
                      <a:r>
                        <a:rPr lang="zh-CN" altLang="en-US" sz="1800" dirty="0"/>
                        <a:t>硬饱和</a:t>
                      </a:r>
                      <a:endParaRPr lang="en-US" altLang="zh-CN" sz="1800" dirty="0"/>
                    </a:p>
                    <a:p>
                      <a:r>
                        <a:rPr lang="zh-CN" altLang="en-US" sz="1800" dirty="0"/>
                        <a:t>右侧不饱和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❎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397606"/>
                  </a:ext>
                </a:extLst>
              </a:tr>
              <a:tr h="65797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LReLU</a:t>
                      </a:r>
                      <a:endParaRPr lang="en-US" altLang="zh-CN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PReLU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不饱和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201804"/>
                  </a:ext>
                </a:extLst>
              </a:tr>
              <a:tr h="6579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ELU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/>
                        <a:t>SELU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左侧软饱和</a:t>
                      </a:r>
                      <a:endParaRPr lang="en-US" altLang="zh-CN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右侧不饱和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174536"/>
                  </a:ext>
                </a:extLst>
              </a:tr>
              <a:tr h="65797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/>
                        <a:t>GELU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左侧软饱和</a:t>
                      </a:r>
                      <a:endParaRPr lang="en-US" altLang="zh-CN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右侧不饱和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493948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3135C016-1160-594E-924A-0B29AD7CC90E}"/>
              </a:ext>
            </a:extLst>
          </p:cNvPr>
          <p:cNvSpPr txBox="1"/>
          <p:nvPr/>
        </p:nvSpPr>
        <p:spPr>
          <a:xfrm>
            <a:off x="5640489" y="1674674"/>
            <a:ext cx="43025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硬饱和：梯度消失，神经元死亡</a:t>
            </a:r>
            <a:endParaRPr kumimoji="1" lang="en-US" altLang="zh-CN" dirty="0"/>
          </a:p>
          <a:p>
            <a:r>
              <a:rPr kumimoji="1" lang="zh-CN" altLang="en-US" dirty="0"/>
              <a:t>软饱和：使模型更鲁棒</a:t>
            </a:r>
            <a:endParaRPr kumimoji="1" lang="en-US" altLang="zh-CN" dirty="0"/>
          </a:p>
          <a:p>
            <a:r>
              <a:rPr kumimoji="1" lang="zh-CN" altLang="en-US" dirty="0"/>
              <a:t>不饱和：</a:t>
            </a:r>
            <a:r>
              <a:rPr kumimoji="1" lang="en-US" altLang="zh-CN" dirty="0"/>
              <a:t>=1</a:t>
            </a:r>
            <a:r>
              <a:rPr kumimoji="1" lang="zh-CN" altLang="en-US" dirty="0"/>
              <a:t> 缓解梯度消失和梯度爆炸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lang="en-US" altLang="zh-CN" dirty="0"/>
              <a:t>0</a:t>
            </a:r>
            <a:r>
              <a:rPr lang="en" altLang="zh-CN" dirty="0"/>
              <a:t>-centered</a:t>
            </a:r>
            <a:r>
              <a:rPr kumimoji="1" lang="zh-CN" altLang="en-US" dirty="0"/>
              <a:t>：缓解</a:t>
            </a:r>
            <a:r>
              <a:rPr lang="en" altLang="zh-CN" dirty="0"/>
              <a:t>Internal Covariate Shift</a:t>
            </a:r>
            <a:endParaRPr lang="zh-CN" altLang="en-US" dirty="0"/>
          </a:p>
          <a:p>
            <a:r>
              <a:rPr kumimoji="1" lang="zh-CN" altLang="en-US" dirty="0"/>
              <a:t>，收敛较快</a:t>
            </a:r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95F19C-4101-114E-821D-98945ACC2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254" y="3684250"/>
            <a:ext cx="3103446" cy="234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3376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3144530"/>
  <p:tag name="MH_LIBRARY" val="CONTENTS"/>
  <p:tag name="MH_TYPE" val="NUMBER"/>
  <p:tag name="ID" val="547136"/>
  <p:tag name="MH_ORDER" val="NUMBER"/>
</p:tagLst>
</file>

<file path=ppt/theme/theme1.xml><?xml version="1.0" encoding="utf-8"?>
<a:theme xmlns:a="http://schemas.openxmlformats.org/drawingml/2006/main" name="Office 主题">
  <a:themeElements>
    <a:clrScheme name="自定义 139">
      <a:dk1>
        <a:srgbClr val="5F5F5F"/>
      </a:dk1>
      <a:lt1>
        <a:sysClr val="window" lastClr="FFFFFF"/>
      </a:lt1>
      <a:dk2>
        <a:srgbClr val="4D4D4D"/>
      </a:dk2>
      <a:lt2>
        <a:srgbClr val="FFFFFF"/>
      </a:lt2>
      <a:accent1>
        <a:srgbClr val="4A6982"/>
      </a:accent1>
      <a:accent2>
        <a:srgbClr val="E86262"/>
      </a:accent2>
      <a:accent3>
        <a:srgbClr val="878B79"/>
      </a:accent3>
      <a:accent4>
        <a:srgbClr val="E29860"/>
      </a:accent4>
      <a:accent5>
        <a:srgbClr val="A06C6D"/>
      </a:accent5>
      <a:accent6>
        <a:srgbClr val="DE8E86"/>
      </a:accent6>
      <a:hlink>
        <a:srgbClr val="00B0F0"/>
      </a:hlink>
      <a:folHlink>
        <a:srgbClr val="949494"/>
      </a:folHlink>
    </a:clrScheme>
    <a:fontScheme name="自定义 15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7241</TotalTime>
  <Words>1364</Words>
  <Application>Microsoft Macintosh PowerPoint</Application>
  <PresentationFormat>宽屏</PresentationFormat>
  <Paragraphs>204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黑体</vt:lpstr>
      <vt:lpstr>PingFang SC</vt:lpstr>
      <vt:lpstr>Arial</vt:lpstr>
      <vt:lpstr>Calibri</vt:lpstr>
      <vt:lpstr>Cambria Math</vt:lpstr>
      <vt:lpstr>Wingdings</vt:lpstr>
      <vt:lpstr>Office 主题</vt:lpstr>
      <vt:lpstr>CNN4NLP</vt:lpstr>
      <vt:lpstr>CNN</vt:lpstr>
      <vt:lpstr>CNN</vt:lpstr>
      <vt:lpstr>Convolution</vt:lpstr>
      <vt:lpstr>Cross-correlation</vt:lpstr>
      <vt:lpstr>Convolution</vt:lpstr>
      <vt:lpstr>Convolution</vt:lpstr>
      <vt:lpstr>激活函数</vt:lpstr>
      <vt:lpstr>激活函数</vt:lpstr>
      <vt:lpstr>Pooling</vt:lpstr>
      <vt:lpstr>Fully Connection</vt:lpstr>
      <vt:lpstr>CNN4CV</vt:lpstr>
      <vt:lpstr>CNN4TextClssification</vt:lpstr>
      <vt:lpstr>CNN4TextClssification</vt:lpstr>
      <vt:lpstr>DPCNN</vt:lpstr>
      <vt:lpstr>CNN+LSTM</vt:lpstr>
      <vt:lpstr>ConvS2S</vt:lpstr>
      <vt:lpstr>下周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ʾĸ�</dc:title>
  <dc:creator>lichun zhou</dc:creator>
  <cp:lastModifiedBy>侯 伟</cp:lastModifiedBy>
  <cp:revision>875</cp:revision>
  <dcterms:created xsi:type="dcterms:W3CDTF">2015-09-27T03:48:07Z</dcterms:created>
  <dcterms:modified xsi:type="dcterms:W3CDTF">2019-09-09T04:11:29Z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ame">
    <vt:lpwstr>��Բ˫ɫ��ƽģ��.ppt</vt:lpwstr>
  </property>
  <property fmtid="{D5CDD505-2E9C-101B-9397-08002B2CF9AE}" pid="3" name="fileid">
    <vt:lpwstr>644052</vt:lpwstr>
  </property>
  <property fmtid="{D5CDD505-2E9C-101B-9397-08002B2CF9AE}" pid="4" name="KSOProductBuildVer">
    <vt:lpwstr>2052-2.2.1.646</vt:lpwstr>
  </property>
</Properties>
</file>